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70" r:id="rId5"/>
    <p:sldId id="271" r:id="rId6"/>
    <p:sldId id="259" r:id="rId7"/>
    <p:sldId id="260" r:id="rId8"/>
    <p:sldId id="272" r:id="rId9"/>
    <p:sldId id="273" r:id="rId10"/>
    <p:sldId id="274" r:id="rId11"/>
    <p:sldId id="264" r:id="rId12"/>
    <p:sldId id="262" r:id="rId13"/>
    <p:sldId id="265" r:id="rId14"/>
    <p:sldId id="278" r:id="rId15"/>
    <p:sldId id="279" r:id="rId16"/>
    <p:sldId id="281" r:id="rId17"/>
    <p:sldId id="282" r:id="rId18"/>
    <p:sldId id="283" r:id="rId19"/>
    <p:sldId id="284" r:id="rId20"/>
    <p:sldId id="285" r:id="rId21"/>
    <p:sldId id="286" r:id="rId22"/>
    <p:sldId id="287" r:id="rId23"/>
    <p:sldId id="269" r:id="rId24"/>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
      <p:font typeface="Tek Tall Arabic Bold" panose="020B0604020202020204" charset="-78"/>
      <p:regular r:id="rId31"/>
    </p:embeddedFont>
    <p:embeddedFont>
      <p:font typeface="TT Chocolate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2268"/>
    <a:srgbClr val="2A23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51" autoAdjust="0"/>
    <p:restoredTop sz="67869" autoAdjust="0"/>
  </p:normalViewPr>
  <p:slideViewPr>
    <p:cSldViewPr>
      <p:cViewPr>
        <p:scale>
          <a:sx n="43" d="100"/>
          <a:sy n="43" d="100"/>
        </p:scale>
        <p:origin x="350" y="-43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A8312-7169-41FF-9D06-B5351A7CE4A8}" type="datetimeFigureOut">
              <a:rPr lang="en-US" smtClean="0"/>
              <a:t>04-Dec-23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7FABC2-0A60-4386-A505-7BA929030328}" type="slidenum">
              <a:rPr lang="en-US" smtClean="0"/>
              <a:t>‹#›</a:t>
            </a:fld>
            <a:endParaRPr lang="en-US"/>
          </a:p>
        </p:txBody>
      </p:sp>
    </p:spTree>
    <p:extLst>
      <p:ext uri="{BB962C8B-B14F-4D97-AF65-F5344CB8AC3E}">
        <p14:creationId xmlns:p14="http://schemas.microsoft.com/office/powerpoint/2010/main" val="3848366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0" marR="0" lvl="2" indent="-2286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Thêm “cánh cụt” (đối tượng tương tự của chim)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Thêm “chip” (đối tượng đặc biệt cuả chim sẻ)</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Times New Roman" panose="02020603050405020304" pitchFamily="18" charset="0"/>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Thêm“con vật” (đối tượng tổng quát của chim).</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4</a:t>
            </a:fld>
            <a:endParaRPr lang="en-US"/>
          </a:p>
        </p:txBody>
      </p:sp>
    </p:spTree>
    <p:extLst>
      <p:ext uri="{BB962C8B-B14F-4D97-AF65-F5344CB8AC3E}">
        <p14:creationId xmlns:p14="http://schemas.microsoft.com/office/powerpoint/2010/main" val="2225721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21</a:t>
            </a:fld>
            <a:endParaRPr lang="en-US"/>
          </a:p>
        </p:txBody>
      </p:sp>
    </p:spTree>
    <p:extLst>
      <p:ext uri="{BB962C8B-B14F-4D97-AF65-F5344CB8AC3E}">
        <p14:creationId xmlns:p14="http://schemas.microsoft.com/office/powerpoint/2010/main" val="547520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5</a:t>
            </a:fld>
            <a:endParaRPr lang="en-US"/>
          </a:p>
        </p:txBody>
      </p:sp>
    </p:spTree>
    <p:extLst>
      <p:ext uri="{BB962C8B-B14F-4D97-AF65-F5344CB8AC3E}">
        <p14:creationId xmlns:p14="http://schemas.microsoft.com/office/powerpoint/2010/main" val="60104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Nếu một đỉnh hình chữ nhật kết nối với n đỉnh hình tròn, trong đó có n - l đỉnh hình tròn đã được kích hoạt, kích hoạt đỉnh hình tròn còn lại (và tính giá trị của đỉnh này thông qua công thức của hình chữ nhật).</a:t>
            </a:r>
          </a:p>
          <a:p>
            <a:pPr marL="0" marR="0">
              <a:lnSpc>
                <a:spcPct val="107000"/>
              </a:lnSpc>
              <a:spcBef>
                <a:spcPts val="0"/>
              </a:spcBef>
              <a:spcAft>
                <a:spcPts val="800"/>
              </a:spcAft>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*Ghi chú: Nếu công thức có liên hệ n yếu tố ta cần phải biết n-1 yếu tố trong công thức để tính yếu tố còn lại. Ví dụ: để tính góc </a:t>
            </a:r>
            <a:r>
              <a:rPr lang="en-US" sz="1800" kern="100">
                <a:effectLst/>
                <a:latin typeface="Times New Roman" panose="02020603050405020304" pitchFamily="18" charset="0"/>
                <a:ea typeface="Times New Roman" panose="02020603050405020304" pitchFamily="18" charset="0"/>
                <a:cs typeface="Times New Roman" panose="02020603050405020304" pitchFamily="18" charset="0"/>
              </a:rPr>
              <a:t>δ</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trong tam giác ta cần biết 2 góc là góc </a:t>
            </a:r>
            <a:r>
              <a:rPr lang="en-US" sz="1800" kern="100">
                <a:effectLst/>
                <a:latin typeface="Times New Roman" panose="02020603050405020304" pitchFamily="18" charset="0"/>
                <a:ea typeface="Times New Roman" panose="02020603050405020304" pitchFamily="18" charset="0"/>
                <a:cs typeface="Times New Roman" panose="02020603050405020304" pitchFamily="18" charset="0"/>
              </a:rPr>
              <a:t>α và β</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nếu áp dụng công thức </a:t>
            </a:r>
            <a:r>
              <a:rPr lang="en-US" sz="1800" kern="100">
                <a:effectLst/>
                <a:latin typeface="Times New Roman" panose="02020603050405020304" pitchFamily="18" charset="0"/>
                <a:ea typeface="Times New Roman" panose="02020603050405020304" pitchFamily="18" charset="0"/>
                <a:cs typeface="Times New Roman" panose="02020603050405020304" pitchFamily="18" charset="0"/>
              </a:rPr>
              <a:t>α + β + δ = 180</a:t>
            </a:r>
            <a:r>
              <a:rPr lang="en-US" sz="1800" kern="100" baseline="30000">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14</a:t>
            </a:fld>
            <a:endParaRPr lang="en-US"/>
          </a:p>
        </p:txBody>
      </p:sp>
    </p:spTree>
    <p:extLst>
      <p:ext uri="{BB962C8B-B14F-4D97-AF65-F5344CB8AC3E}">
        <p14:creationId xmlns:p14="http://schemas.microsoft.com/office/powerpoint/2010/main" val="384769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15</a:t>
            </a:fld>
            <a:endParaRPr lang="en-US"/>
          </a:p>
        </p:txBody>
      </p:sp>
    </p:spTree>
    <p:extLst>
      <p:ext uri="{BB962C8B-B14F-4D97-AF65-F5344CB8AC3E}">
        <p14:creationId xmlns:p14="http://schemas.microsoft.com/office/powerpoint/2010/main" val="1441067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16</a:t>
            </a:fld>
            <a:endParaRPr lang="en-US"/>
          </a:p>
        </p:txBody>
      </p:sp>
    </p:spTree>
    <p:extLst>
      <p:ext uri="{BB962C8B-B14F-4D97-AF65-F5344CB8AC3E}">
        <p14:creationId xmlns:p14="http://schemas.microsoft.com/office/powerpoint/2010/main" val="1786514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cột ứng với cthu dòng ứng với tam giác</a:t>
            </a:r>
          </a:p>
          <a:p>
            <a:r>
              <a:rPr lang="en-US"/>
              <a:t>cthuc nào chứa yếu tố cạnh a cạnh b góc a góc b thì sẽ là -1</a:t>
            </a:r>
          </a:p>
          <a:p>
            <a:endParaRPr lang="en-US"/>
          </a:p>
          <a:p>
            <a:r>
              <a:rPr lang="vi-VN"/>
              <a:t>Để kiểm tra xem một công thức đã có đủ n-1 yếu tố hay chưa (nghĩa là kiểm tra điều kiện</a:t>
            </a:r>
          </a:p>
          <a:p>
            <a:r>
              <a:rPr lang="vi-VN"/>
              <a:t>"đỉnh hình chữ nhật có cung nối với n đỉnh hình tròn mà n-1 đỉnh hình tròn đã được kích</a:t>
            </a:r>
          </a:p>
          <a:p>
            <a:r>
              <a:rPr lang="vi-VN"/>
              <a:t>hoạt"), ta chỉ việc lấy hiệu giữa tổng số ô có giá trị bằng 1 và tổng số ô có giá trị -1 trên</a:t>
            </a:r>
          </a:p>
          <a:p>
            <a:r>
              <a:rPr lang="vi-VN"/>
              <a:t>cột ứng với công thức cần kiểm tra. Nếu kết quả bằng n, thì công thức đã có đủ n-1 yếu</a:t>
            </a:r>
          </a:p>
          <a:p>
            <a:r>
              <a:rPr lang="vi-VN"/>
              <a:t>tố &gt; Nếu cột chỉ có một giá trị bằng -1 thì công thức đã có đủ n-1 yếu tố</a:t>
            </a:r>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17</a:t>
            </a:fld>
            <a:endParaRPr lang="en-US"/>
          </a:p>
        </p:txBody>
      </p:sp>
    </p:spTree>
    <p:extLst>
      <p:ext uri="{BB962C8B-B14F-4D97-AF65-F5344CB8AC3E}">
        <p14:creationId xmlns:p14="http://schemas.microsoft.com/office/powerpoint/2010/main" val="2645157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18</a:t>
            </a:fld>
            <a:endParaRPr lang="en-US"/>
          </a:p>
        </p:txBody>
      </p:sp>
    </p:spTree>
    <p:extLst>
      <p:ext uri="{BB962C8B-B14F-4D97-AF65-F5344CB8AC3E}">
        <p14:creationId xmlns:p14="http://schemas.microsoft.com/office/powerpoint/2010/main" val="266493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19</a:t>
            </a:fld>
            <a:endParaRPr lang="en-US"/>
          </a:p>
        </p:txBody>
      </p:sp>
    </p:spTree>
    <p:extLst>
      <p:ext uri="{BB962C8B-B14F-4D97-AF65-F5344CB8AC3E}">
        <p14:creationId xmlns:p14="http://schemas.microsoft.com/office/powerpoint/2010/main" val="328338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7FABC2-0A60-4386-A505-7BA929030328}" type="slidenum">
              <a:rPr lang="en-US" smtClean="0"/>
              <a:t>20</a:t>
            </a:fld>
            <a:endParaRPr lang="en-US"/>
          </a:p>
        </p:txBody>
      </p:sp>
    </p:spTree>
    <p:extLst>
      <p:ext uri="{BB962C8B-B14F-4D97-AF65-F5344CB8AC3E}">
        <p14:creationId xmlns:p14="http://schemas.microsoft.com/office/powerpoint/2010/main" val="186081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04-Dec-23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04-Dec-23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04-Dec-23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04-Dec-23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04-Dec-23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04-Dec-23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4" name="TextBox 4"/>
          <p:cNvSpPr txBox="1"/>
          <p:nvPr/>
        </p:nvSpPr>
        <p:spPr>
          <a:xfrm>
            <a:off x="809184" y="1633254"/>
            <a:ext cx="8334816" cy="1541704"/>
          </a:xfrm>
          <a:prstGeom prst="rect">
            <a:avLst/>
          </a:prstGeom>
        </p:spPr>
        <p:txBody>
          <a:bodyPr wrap="square" lIns="0" tIns="0" rIns="0" bIns="0" rtlCol="0" anchor="t">
            <a:spAutoFit/>
          </a:bodyPr>
          <a:lstStyle/>
          <a:p>
            <a:pPr marL="0" marR="0" algn="ctr">
              <a:lnSpc>
                <a:spcPct val="107000"/>
              </a:lnSpc>
              <a:spcBef>
                <a:spcPts val="0"/>
              </a:spcBef>
              <a:spcAft>
                <a:spcPts val="800"/>
              </a:spcAft>
            </a:pPr>
            <a:r>
              <a:rPr lang="en-US" sz="48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ĐỀ TÀI: Viết chương trình tính giá trị của hình học </a:t>
            </a: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reeform 5"/>
          <p:cNvSpPr/>
          <p:nvPr/>
        </p:nvSpPr>
        <p:spPr>
          <a:xfrm>
            <a:off x="1404153" y="6798564"/>
            <a:ext cx="7115854" cy="1358481"/>
          </a:xfrm>
          <a:custGeom>
            <a:avLst/>
            <a:gdLst/>
            <a:ahLst/>
            <a:cxnLst/>
            <a:rect l="l" t="t" r="r" b="b"/>
            <a:pathLst>
              <a:path w="7115854" h="1358481">
                <a:moveTo>
                  <a:pt x="0" y="0"/>
                </a:moveTo>
                <a:lnTo>
                  <a:pt x="7115854" y="0"/>
                </a:lnTo>
                <a:lnTo>
                  <a:pt x="7115854" y="1358482"/>
                </a:lnTo>
                <a:lnTo>
                  <a:pt x="0" y="13584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047750" y="6930710"/>
            <a:ext cx="6805701" cy="952184"/>
          </a:xfrm>
          <a:prstGeom prst="rect">
            <a:avLst/>
          </a:prstGeom>
        </p:spPr>
        <p:txBody>
          <a:bodyPr lIns="0" tIns="0" rIns="0" bIns="0" rtlCol="0" anchor="t">
            <a:spAutoFit/>
          </a:bodyPr>
          <a:lstStyle/>
          <a:p>
            <a:pPr algn="ctr">
              <a:lnSpc>
                <a:spcPts val="7699"/>
              </a:lnSpc>
            </a:pPr>
            <a:r>
              <a:rPr lang="en-US" sz="5499" spc="478">
                <a:solidFill>
                  <a:srgbClr val="232E54"/>
                </a:solidFill>
                <a:latin typeface="Tek Tall Arabic Bold"/>
              </a:rPr>
              <a:t>Nhóm 5</a:t>
            </a:r>
          </a:p>
        </p:txBody>
      </p:sp>
      <p:sp>
        <p:nvSpPr>
          <p:cNvPr id="6" name="TextBox 4">
            <a:extLst>
              <a:ext uri="{FF2B5EF4-FFF2-40B4-BE49-F238E27FC236}">
                <a16:creationId xmlns:a16="http://schemas.microsoft.com/office/drawing/2014/main" id="{BE17C3B5-FBF8-58C1-CFF9-B3AF5F9E8BCB}"/>
              </a:ext>
            </a:extLst>
          </p:cNvPr>
          <p:cNvSpPr txBox="1"/>
          <p:nvPr/>
        </p:nvSpPr>
        <p:spPr>
          <a:xfrm>
            <a:off x="1633030" y="4163722"/>
            <a:ext cx="11549570" cy="2537233"/>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48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2001210779 - Nguyễn Ngọc Quân	</a:t>
            </a:r>
          </a:p>
          <a:p>
            <a:pPr marL="0" marR="0">
              <a:lnSpc>
                <a:spcPct val="107000"/>
              </a:lnSpc>
              <a:spcBef>
                <a:spcPts val="0"/>
              </a:spcBef>
              <a:spcAft>
                <a:spcPts val="800"/>
              </a:spcAft>
            </a:pPr>
            <a:r>
              <a:rPr lang="en-US" sz="48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2001210235 - Phùng Huỳnh Thanh Ngân</a:t>
            </a:r>
          </a:p>
          <a:p>
            <a:pPr marL="0" marR="0">
              <a:lnSpc>
                <a:spcPct val="107000"/>
              </a:lnSpc>
              <a:spcBef>
                <a:spcPts val="0"/>
              </a:spcBef>
              <a:spcAft>
                <a:spcPts val="800"/>
              </a:spcAft>
            </a:pPr>
            <a:r>
              <a:rPr lang="en-US" sz="48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2001210927 - Ngô Thị Thùy Linh	</a:t>
            </a:r>
            <a:endParaRPr lang="en-US" sz="48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Freeform 29">
            <a:extLst>
              <a:ext uri="{FF2B5EF4-FFF2-40B4-BE49-F238E27FC236}">
                <a16:creationId xmlns:a16="http://schemas.microsoft.com/office/drawing/2014/main" id="{1481E488-F116-4A70-BD5A-B8BC7EECB30A}"/>
              </a:ext>
            </a:extLst>
          </p:cNvPr>
          <p:cNvSpPr/>
          <p:nvPr/>
        </p:nvSpPr>
        <p:spPr>
          <a:xfrm>
            <a:off x="15363" y="8797323"/>
            <a:ext cx="1492512" cy="1594541"/>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5">
              <a:extLst>
                <a:ext uri="{96DAC541-7B7A-43D3-8B79-37D633B846F1}">
                  <asvg:svgBlip xmlns:asvg="http://schemas.microsoft.com/office/drawing/2016/SVG/main" r:embed="rId6"/>
                </a:ext>
              </a:extLst>
            </a:blip>
            <a:stretch>
              <a:fillRect b="-95906"/>
            </a:stretch>
          </a:blipFill>
        </p:spPr>
      </p:sp>
      <p:sp>
        <p:nvSpPr>
          <p:cNvPr id="8" name="Freeform 29">
            <a:extLst>
              <a:ext uri="{FF2B5EF4-FFF2-40B4-BE49-F238E27FC236}">
                <a16:creationId xmlns:a16="http://schemas.microsoft.com/office/drawing/2014/main" id="{2A84C410-974E-4FE8-9FBA-B9F3B6AED7EE}"/>
              </a:ext>
            </a:extLst>
          </p:cNvPr>
          <p:cNvSpPr/>
          <p:nvPr/>
        </p:nvSpPr>
        <p:spPr>
          <a:xfrm>
            <a:off x="0" y="10857"/>
            <a:ext cx="1492512" cy="1594541"/>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5">
              <a:extLst>
                <a:ext uri="{96DAC541-7B7A-43D3-8B79-37D633B846F1}">
                  <asvg:svgBlip xmlns:asvg="http://schemas.microsoft.com/office/drawing/2016/SVG/main" r:embed="rId6"/>
                </a:ext>
              </a:extLst>
            </a:blip>
            <a:stretch>
              <a:fillRect b="-95906"/>
            </a:stretch>
          </a:blipFill>
        </p:spPr>
      </p:sp>
      <p:sp>
        <p:nvSpPr>
          <p:cNvPr id="10" name="Freeform 29">
            <a:extLst>
              <a:ext uri="{FF2B5EF4-FFF2-40B4-BE49-F238E27FC236}">
                <a16:creationId xmlns:a16="http://schemas.microsoft.com/office/drawing/2014/main" id="{4B4C2B69-E82C-415B-B7DD-E228DD75DE64}"/>
              </a:ext>
            </a:extLst>
          </p:cNvPr>
          <p:cNvSpPr/>
          <p:nvPr/>
        </p:nvSpPr>
        <p:spPr>
          <a:xfrm>
            <a:off x="16780125" y="8778683"/>
            <a:ext cx="1492512" cy="1594541"/>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5">
              <a:extLst>
                <a:ext uri="{96DAC541-7B7A-43D3-8B79-37D633B846F1}">
                  <asvg:svgBlip xmlns:asvg="http://schemas.microsoft.com/office/drawing/2016/SVG/main" r:embed="rId6"/>
                </a:ext>
              </a:extLst>
            </a:blip>
            <a:stretch>
              <a:fillRect b="-95906"/>
            </a:stretch>
          </a:blipFill>
        </p:spPr>
      </p:sp>
      <p:sp>
        <p:nvSpPr>
          <p:cNvPr id="11" name="Freeform 29">
            <a:extLst>
              <a:ext uri="{FF2B5EF4-FFF2-40B4-BE49-F238E27FC236}">
                <a16:creationId xmlns:a16="http://schemas.microsoft.com/office/drawing/2014/main" id="{18938A7B-DE6A-4E48-8DD5-5FDB933360F1}"/>
              </a:ext>
            </a:extLst>
          </p:cNvPr>
          <p:cNvSpPr/>
          <p:nvPr/>
        </p:nvSpPr>
        <p:spPr>
          <a:xfrm>
            <a:off x="16732560" y="103403"/>
            <a:ext cx="1492512" cy="1594541"/>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5">
              <a:extLst>
                <a:ext uri="{96DAC541-7B7A-43D3-8B79-37D633B846F1}">
                  <asvg:svgBlip xmlns:asvg="http://schemas.microsoft.com/office/drawing/2016/SVG/main" r:embed="rId6"/>
                </a:ext>
              </a:extLst>
            </a:blip>
            <a:stretch>
              <a:fillRect b="-95906"/>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20" name="TextBox 20"/>
          <p:cNvSpPr txBox="1"/>
          <p:nvPr/>
        </p:nvSpPr>
        <p:spPr>
          <a:xfrm>
            <a:off x="457200" y="-190500"/>
            <a:ext cx="6400800" cy="2233304"/>
          </a:xfrm>
          <a:prstGeom prst="rect">
            <a:avLst/>
          </a:prstGeom>
        </p:spPr>
        <p:txBody>
          <a:bodyPr wrap="square" lIns="0" tIns="0" rIns="0" bIns="0" rtlCol="0" anchor="t">
            <a:spAutoFit/>
          </a:bodyPr>
          <a:lstStyle/>
          <a:p>
            <a:pPr algn="ctr">
              <a:lnSpc>
                <a:spcPts val="19739"/>
              </a:lnSpc>
            </a:pPr>
            <a:r>
              <a:rPr lang="en-US" sz="8800" dirty="0" err="1">
                <a:solidFill>
                  <a:srgbClr val="FFFFFF"/>
                </a:solidFill>
                <a:latin typeface="Times New Roman" panose="02020603050405020304" pitchFamily="18" charset="0"/>
              </a:rPr>
              <a:t>Nhược</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điểm</a:t>
            </a:r>
            <a:endParaRPr lang="en-US" sz="8800" dirty="0">
              <a:solidFill>
                <a:srgbClr val="FFFFFF"/>
              </a:solidFill>
              <a:latin typeface="Times New Roman" panose="02020603050405020304" pitchFamily="18" charset="0"/>
            </a:endParaRPr>
          </a:p>
        </p:txBody>
      </p:sp>
      <p:sp>
        <p:nvSpPr>
          <p:cNvPr id="22" name="TextBox 22"/>
          <p:cNvSpPr txBox="1"/>
          <p:nvPr/>
        </p:nvSpPr>
        <p:spPr>
          <a:xfrm>
            <a:off x="912142" y="2413558"/>
            <a:ext cx="15940913" cy="5305876"/>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 năng thông tin chưa đầy đủ</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Một số mô hình có thể gặp khó khăn trong việc hiểu và xử lý câu văn phức tạp, đặc biệt là khi thông tin chưa đầy đủ và yêu cầu sự hiểu biết sâu rộng.</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 năng giải thích hạn chế:</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Một số mô hình mạng ngữ nghĩa, đặc biệt là các mô hình học sâu phức tạp, có thể khó giải thích cách chúng đưa ra quyết định. Điều này gây khó khăn trong việc đánh giá và kiểm soát hành vi của mô hình.</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 khách quan cao:</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Mạng ngữ nghĩa có thể xử lý ngôn ngữ theo cách khách quan, không nhận biết được những ngữ cảnh hay giá trị tinh thần đằng sau ngôn ngữ, điều này có thể dẫn đến hiểu lầm hoặc thiếu chính xác trong hiểu biết của mô hình.</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4"/>
          <p:cNvSpPr txBox="1"/>
          <p:nvPr/>
        </p:nvSpPr>
        <p:spPr>
          <a:xfrm>
            <a:off x="7445685"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Michael</a:t>
            </a:r>
          </a:p>
        </p:txBody>
      </p:sp>
      <p:sp>
        <p:nvSpPr>
          <p:cNvPr id="26" name="TextBox 26"/>
          <p:cNvSpPr txBox="1"/>
          <p:nvPr/>
        </p:nvSpPr>
        <p:spPr>
          <a:xfrm>
            <a:off x="11362167"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Albert</a:t>
            </a:r>
          </a:p>
        </p:txBody>
      </p:sp>
      <p:sp>
        <p:nvSpPr>
          <p:cNvPr id="7" name="Freeform 8">
            <a:extLst>
              <a:ext uri="{FF2B5EF4-FFF2-40B4-BE49-F238E27FC236}">
                <a16:creationId xmlns:a16="http://schemas.microsoft.com/office/drawing/2014/main" id="{FEB76D92-064E-4C48-AE2C-4071475DAC48}"/>
              </a:ext>
            </a:extLst>
          </p:cNvPr>
          <p:cNvSpPr/>
          <p:nvPr/>
        </p:nvSpPr>
        <p:spPr>
          <a:xfrm rot="15610178">
            <a:off x="18172543" y="92943"/>
            <a:ext cx="1324685" cy="875544"/>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3"/>
            <a:stretch>
              <a:fillRect/>
            </a:stretch>
          </a:blipFill>
        </p:spPr>
      </p:sp>
    </p:spTree>
    <p:extLst>
      <p:ext uri="{BB962C8B-B14F-4D97-AF65-F5344CB8AC3E}">
        <p14:creationId xmlns:p14="http://schemas.microsoft.com/office/powerpoint/2010/main" val="204459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txBody>
          <a:bodyPr/>
          <a:lstStyle/>
          <a:p>
            <a:endParaRPr lang="en-US"/>
          </a:p>
        </p:txBody>
      </p:sp>
      <p:sp>
        <p:nvSpPr>
          <p:cNvPr id="4" name="Freeform 4"/>
          <p:cNvSpPr/>
          <p:nvPr/>
        </p:nvSpPr>
        <p:spPr>
          <a:xfrm>
            <a:off x="10205838" y="5652687"/>
            <a:ext cx="5467683" cy="1043830"/>
          </a:xfrm>
          <a:custGeom>
            <a:avLst/>
            <a:gdLst/>
            <a:ahLst/>
            <a:cxnLst/>
            <a:rect l="l" t="t" r="r" b="b"/>
            <a:pathLst>
              <a:path w="5467683" h="1043830">
                <a:moveTo>
                  <a:pt x="0" y="0"/>
                </a:moveTo>
                <a:lnTo>
                  <a:pt x="5467684" y="0"/>
                </a:lnTo>
                <a:lnTo>
                  <a:pt x="5467684" y="1043831"/>
                </a:lnTo>
                <a:lnTo>
                  <a:pt x="0" y="10438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759893" y="-1139598"/>
            <a:ext cx="8223089" cy="12370800"/>
            <a:chOff x="0" y="0"/>
            <a:chExt cx="2165752" cy="3258153"/>
          </a:xfrm>
        </p:grpSpPr>
        <p:sp>
          <p:nvSpPr>
            <p:cNvPr id="6" name="Freeform 6"/>
            <p:cNvSpPr/>
            <p:nvPr/>
          </p:nvSpPr>
          <p:spPr>
            <a:xfrm>
              <a:off x="0" y="0"/>
              <a:ext cx="2165752" cy="3258153"/>
            </a:xfrm>
            <a:custGeom>
              <a:avLst/>
              <a:gdLst/>
              <a:ahLst/>
              <a:cxnLst/>
              <a:rect l="l" t="t" r="r" b="b"/>
              <a:pathLst>
                <a:path w="2165752" h="3258153">
                  <a:moveTo>
                    <a:pt x="14122" y="0"/>
                  </a:moveTo>
                  <a:lnTo>
                    <a:pt x="2151630" y="0"/>
                  </a:lnTo>
                  <a:cubicBezTo>
                    <a:pt x="2159429" y="0"/>
                    <a:pt x="2165752" y="6323"/>
                    <a:pt x="2165752" y="14122"/>
                  </a:cubicBezTo>
                  <a:lnTo>
                    <a:pt x="2165752" y="3244031"/>
                  </a:lnTo>
                  <a:cubicBezTo>
                    <a:pt x="2165752" y="3251830"/>
                    <a:pt x="2159429" y="3258153"/>
                    <a:pt x="2151630" y="3258153"/>
                  </a:cubicBezTo>
                  <a:lnTo>
                    <a:pt x="14122" y="3258153"/>
                  </a:lnTo>
                  <a:cubicBezTo>
                    <a:pt x="6323" y="3258153"/>
                    <a:pt x="0" y="3251830"/>
                    <a:pt x="0" y="3244031"/>
                  </a:cubicBezTo>
                  <a:lnTo>
                    <a:pt x="0" y="14122"/>
                  </a:lnTo>
                  <a:cubicBezTo>
                    <a:pt x="0" y="6323"/>
                    <a:pt x="6323" y="0"/>
                    <a:pt x="14122" y="0"/>
                  </a:cubicBezTo>
                  <a:close/>
                </a:path>
              </a:pathLst>
            </a:custGeom>
            <a:solidFill>
              <a:srgbClr val="FFFCF3">
                <a:alpha val="40784"/>
              </a:srgbClr>
            </a:solidFill>
          </p:spPr>
        </p:sp>
        <p:sp>
          <p:nvSpPr>
            <p:cNvPr id="7" name="TextBox 7"/>
            <p:cNvSpPr txBox="1"/>
            <p:nvPr/>
          </p:nvSpPr>
          <p:spPr>
            <a:xfrm>
              <a:off x="0" y="28575"/>
              <a:ext cx="2165752" cy="3229578"/>
            </a:xfrm>
            <a:prstGeom prst="rect">
              <a:avLst/>
            </a:prstGeom>
          </p:spPr>
          <p:txBody>
            <a:bodyPr lIns="50800" tIns="50800" rIns="50800" bIns="50800" rtlCol="0" anchor="ctr"/>
            <a:lstStyle/>
            <a:p>
              <a:pPr algn="ctr">
                <a:lnSpc>
                  <a:spcPts val="2534"/>
                </a:lnSpc>
              </a:pPr>
              <a:endParaRPr/>
            </a:p>
          </p:txBody>
        </p:sp>
      </p:grpSp>
      <p:sp>
        <p:nvSpPr>
          <p:cNvPr id="8" name="Freeform 8"/>
          <p:cNvSpPr/>
          <p:nvPr/>
        </p:nvSpPr>
        <p:spPr>
          <a:xfrm rot="5981493">
            <a:off x="-1830018" y="3934033"/>
            <a:ext cx="10051055" cy="3643507"/>
          </a:xfrm>
          <a:custGeom>
            <a:avLst/>
            <a:gdLst/>
            <a:ahLst/>
            <a:cxnLst/>
            <a:rect l="l" t="t" r="r" b="b"/>
            <a:pathLst>
              <a:path w="10051055" h="3643507">
                <a:moveTo>
                  <a:pt x="0" y="0"/>
                </a:moveTo>
                <a:lnTo>
                  <a:pt x="10051055" y="0"/>
                </a:lnTo>
                <a:lnTo>
                  <a:pt x="10051055" y="3643508"/>
                </a:lnTo>
                <a:lnTo>
                  <a:pt x="0" y="3643508"/>
                </a:lnTo>
                <a:lnTo>
                  <a:pt x="0" y="0"/>
                </a:lnTo>
                <a:close/>
              </a:path>
            </a:pathLst>
          </a:custGeom>
          <a:blipFill>
            <a:blip r:embed="rId5"/>
            <a:stretch>
              <a:fillRect/>
            </a:stretch>
          </a:blipFill>
        </p:spPr>
      </p:sp>
      <p:sp>
        <p:nvSpPr>
          <p:cNvPr id="9" name="TextBox 9"/>
          <p:cNvSpPr txBox="1"/>
          <p:nvPr/>
        </p:nvSpPr>
        <p:spPr>
          <a:xfrm>
            <a:off x="7013246" y="2461291"/>
            <a:ext cx="10534967" cy="2682209"/>
          </a:xfrm>
          <a:prstGeom prst="rect">
            <a:avLst/>
          </a:prstGeom>
        </p:spPr>
        <p:txBody>
          <a:bodyPr wrap="square" lIns="0" tIns="0" rIns="0" bIns="0" rtlCol="0" anchor="t">
            <a:spAutoFit/>
          </a:bodyPr>
          <a:lstStyle/>
          <a:p>
            <a:pPr>
              <a:lnSpc>
                <a:spcPts val="22789"/>
              </a:lnSpc>
            </a:pPr>
            <a:r>
              <a:rPr lang="en-US" sz="16278" dirty="0">
                <a:solidFill>
                  <a:srgbClr val="FFFFFF"/>
                </a:solidFill>
                <a:latin typeface="Times New Roman" panose="02020603050405020304" pitchFamily="18" charset="0"/>
              </a:rPr>
              <a:t>3. </a:t>
            </a:r>
            <a:r>
              <a:rPr lang="en-US" sz="16278" dirty="0" err="1">
                <a:solidFill>
                  <a:srgbClr val="FFFFFF"/>
                </a:solidFill>
                <a:latin typeface="Times New Roman" panose="02020603050405020304" pitchFamily="18" charset="0"/>
              </a:rPr>
              <a:t>Ứng</a:t>
            </a:r>
            <a:r>
              <a:rPr lang="en-US" sz="16278" dirty="0">
                <a:solidFill>
                  <a:srgbClr val="FFFFFF"/>
                </a:solidFill>
                <a:latin typeface="Times New Roman" panose="02020603050405020304" pitchFamily="18" charset="0"/>
              </a:rPr>
              <a:t> </a:t>
            </a:r>
            <a:r>
              <a:rPr lang="en-US" sz="16278" dirty="0" err="1">
                <a:solidFill>
                  <a:srgbClr val="FFFFFF"/>
                </a:solidFill>
                <a:latin typeface="Times New Roman" panose="02020603050405020304" pitchFamily="18" charset="0"/>
              </a:rPr>
              <a:t>dụng</a:t>
            </a:r>
            <a:endParaRPr lang="en-US" sz="16278" dirty="0">
              <a:solidFill>
                <a:srgbClr val="FFFFFF"/>
              </a:solidFill>
              <a:latin typeface="Times New Roman" panose="02020603050405020304" pitchFamily="18" charset="0"/>
            </a:endParaRPr>
          </a:p>
        </p:txBody>
      </p:sp>
      <p:sp>
        <p:nvSpPr>
          <p:cNvPr id="3" name="TextBox 2">
            <a:extLst>
              <a:ext uri="{FF2B5EF4-FFF2-40B4-BE49-F238E27FC236}">
                <a16:creationId xmlns:a16="http://schemas.microsoft.com/office/drawing/2014/main" id="{F6E08847-2DDF-4862-B1E4-2793B672A6B8}"/>
              </a:ext>
            </a:extLst>
          </p:cNvPr>
          <p:cNvSpPr txBox="1"/>
          <p:nvPr/>
        </p:nvSpPr>
        <p:spPr>
          <a:xfrm>
            <a:off x="11148979" y="5770845"/>
            <a:ext cx="3581400" cy="707886"/>
          </a:xfrm>
          <a:prstGeom prst="rect">
            <a:avLst/>
          </a:prstGeom>
          <a:noFill/>
        </p:spPr>
        <p:txBody>
          <a:bodyPr wrap="square" rtlCol="0">
            <a:spAutoFit/>
          </a:bodyPr>
          <a:lstStyle/>
          <a:p>
            <a:r>
              <a:rPr lang="en-US" sz="4000" b="1" dirty="0" err="1">
                <a:solidFill>
                  <a:srgbClr val="062268"/>
                </a:solidFill>
              </a:rPr>
              <a:t>Nhóm</a:t>
            </a:r>
            <a:r>
              <a:rPr lang="en-US" sz="4000" b="1" dirty="0">
                <a:solidFill>
                  <a:srgbClr val="062268"/>
                </a:solidFill>
              </a:rPr>
              <a:t> 5</a:t>
            </a:r>
            <a:endParaRPr lang="vi-VN" sz="4000" b="1" dirty="0">
              <a:solidFill>
                <a:srgbClr val="062268"/>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4" name="Freeform 4"/>
          <p:cNvSpPr/>
          <p:nvPr/>
        </p:nvSpPr>
        <p:spPr>
          <a:xfrm rot="-607588" flipH="1">
            <a:off x="16536132" y="4528493"/>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3"/>
            <a:stretch>
              <a:fillRect/>
            </a:stretch>
          </a:blipFill>
        </p:spPr>
        <p:txBody>
          <a:bodyPr/>
          <a:lstStyle/>
          <a:p>
            <a:endParaRPr lang="en-US"/>
          </a:p>
        </p:txBody>
      </p:sp>
      <p:sp>
        <p:nvSpPr>
          <p:cNvPr id="11" name="TextBox 11"/>
          <p:cNvSpPr txBox="1"/>
          <p:nvPr/>
        </p:nvSpPr>
        <p:spPr>
          <a:xfrm>
            <a:off x="3105537" y="1714500"/>
            <a:ext cx="11982063" cy="1640898"/>
          </a:xfrm>
          <a:prstGeom prst="rect">
            <a:avLst/>
          </a:prstGeom>
        </p:spPr>
        <p:txBody>
          <a:bodyPr wrap="square" lIns="0" tIns="0" rIns="0" bIns="0" rtlCol="0" anchor="t">
            <a:spAutoFit/>
          </a:bodyPr>
          <a:lstStyle/>
          <a:p>
            <a:pPr algn="ctr">
              <a:lnSpc>
                <a:spcPts val="12696"/>
              </a:lnSpc>
            </a:pPr>
            <a:r>
              <a:rPr lang="en-US" sz="13952" dirty="0" err="1">
                <a:solidFill>
                  <a:srgbClr val="FFFFFF"/>
                </a:solidFill>
                <a:latin typeface="Times New Roman" panose="02020603050405020304" pitchFamily="18" charset="0"/>
              </a:rPr>
              <a:t>Ứng</a:t>
            </a:r>
            <a:r>
              <a:rPr lang="en-US" sz="13952" dirty="0">
                <a:solidFill>
                  <a:srgbClr val="FFFFFF"/>
                </a:solidFill>
                <a:latin typeface="Times New Roman" panose="02020603050405020304" pitchFamily="18" charset="0"/>
              </a:rPr>
              <a:t> </a:t>
            </a:r>
            <a:r>
              <a:rPr lang="en-US" sz="13952" dirty="0" err="1">
                <a:solidFill>
                  <a:srgbClr val="FFFFFF"/>
                </a:solidFill>
                <a:latin typeface="Times New Roman" panose="02020603050405020304" pitchFamily="18" charset="0"/>
              </a:rPr>
              <a:t>dụng</a:t>
            </a:r>
            <a:endParaRPr lang="en-US" sz="13952" dirty="0">
              <a:solidFill>
                <a:srgbClr val="FFFFFF"/>
              </a:solidFill>
              <a:latin typeface="Times New Roman" panose="02020603050405020304" pitchFamily="18" charset="0"/>
            </a:endParaRPr>
          </a:p>
        </p:txBody>
      </p:sp>
      <p:sp>
        <p:nvSpPr>
          <p:cNvPr id="14" name="TextBox 14"/>
          <p:cNvSpPr txBox="1"/>
          <p:nvPr/>
        </p:nvSpPr>
        <p:spPr>
          <a:xfrm>
            <a:off x="2667001" y="4076700"/>
            <a:ext cx="12887130" cy="5398081"/>
          </a:xfrm>
          <a:prstGeom prst="rect">
            <a:avLst/>
          </a:prstGeom>
        </p:spPr>
        <p:txBody>
          <a:bodyPr wrap="square" lIns="0" tIns="0" rIns="0" bIns="0" rtlCol="0" anchor="t">
            <a:spAutoFit/>
          </a:bodyPr>
          <a:lstStyle/>
          <a:p>
            <a:pPr>
              <a:lnSpc>
                <a:spcPts val="2952"/>
              </a:lnSpc>
              <a:spcBef>
                <a:spcPct val="0"/>
              </a:spcBef>
            </a:pPr>
            <a:r>
              <a:rPr lang="vi-VN" sz="3600" spc="16">
                <a:solidFill>
                  <a:srgbClr val="FFFFFF"/>
                </a:solidFill>
                <a:latin typeface="+mj-lt"/>
              </a:rPr>
              <a:t>Ứng dụng của mạng ngữ nghĩa trong giải bài toán tam giác có thể mang lại nhiều lợi ích trong nhiều lĩnh vực khác nhau, bao gồm:</a:t>
            </a:r>
            <a:endParaRPr lang="en-US" sz="3600" spc="16">
              <a:solidFill>
                <a:srgbClr val="FFFFFF"/>
              </a:solidFill>
              <a:latin typeface="+mj-lt"/>
            </a:endParaRPr>
          </a:p>
          <a:p>
            <a:pPr>
              <a:lnSpc>
                <a:spcPts val="2952"/>
              </a:lnSpc>
              <a:spcBef>
                <a:spcPct val="0"/>
              </a:spcBef>
            </a:pPr>
            <a:endParaRPr lang="vi-VN" sz="3600" spc="16">
              <a:solidFill>
                <a:srgbClr val="FFFFFF"/>
              </a:solidFill>
              <a:latin typeface="+mj-lt"/>
            </a:endParaRPr>
          </a:p>
          <a:p>
            <a:pPr>
              <a:lnSpc>
                <a:spcPts val="2952"/>
              </a:lnSpc>
              <a:spcBef>
                <a:spcPct val="0"/>
              </a:spcBef>
            </a:pPr>
            <a:r>
              <a:rPr lang="vi-VN" sz="3600" spc="16">
                <a:solidFill>
                  <a:srgbClr val="FFFFFF"/>
                </a:solidFill>
                <a:latin typeface="+mj-lt"/>
              </a:rPr>
              <a:t>- Giáo dục và học tập</a:t>
            </a:r>
          </a:p>
          <a:p>
            <a:pPr>
              <a:lnSpc>
                <a:spcPts val="2952"/>
              </a:lnSpc>
              <a:spcBef>
                <a:spcPct val="0"/>
              </a:spcBef>
            </a:pPr>
            <a:r>
              <a:rPr lang="vi-VN" sz="3600" spc="16">
                <a:solidFill>
                  <a:srgbClr val="FFFFFF"/>
                </a:solidFill>
                <a:latin typeface="+mj-lt"/>
              </a:rPr>
              <a:t>- Công nghệ xây dựng và thiết kế đồ họa</a:t>
            </a:r>
          </a:p>
          <a:p>
            <a:pPr>
              <a:lnSpc>
                <a:spcPts val="2952"/>
              </a:lnSpc>
              <a:spcBef>
                <a:spcPct val="0"/>
              </a:spcBef>
            </a:pPr>
            <a:r>
              <a:rPr lang="vi-VN" sz="3600" spc="16">
                <a:solidFill>
                  <a:srgbClr val="FFFFFF"/>
                </a:solidFill>
                <a:latin typeface="+mj-lt"/>
              </a:rPr>
              <a:t>- Chẩn đoán và sử dụng AI trong lĩnh vực y tế</a:t>
            </a:r>
          </a:p>
          <a:p>
            <a:pPr>
              <a:lnSpc>
                <a:spcPts val="2952"/>
              </a:lnSpc>
              <a:spcBef>
                <a:spcPct val="0"/>
              </a:spcBef>
            </a:pPr>
            <a:r>
              <a:rPr lang="vi-VN" sz="3600" spc="16">
                <a:solidFill>
                  <a:srgbClr val="FFFFFF"/>
                </a:solidFill>
                <a:latin typeface="+mj-lt"/>
              </a:rPr>
              <a:t>- Kiểm tra chất lượng hình ảnh </a:t>
            </a:r>
          </a:p>
          <a:p>
            <a:pPr>
              <a:lnSpc>
                <a:spcPts val="2952"/>
              </a:lnSpc>
              <a:spcBef>
                <a:spcPct val="0"/>
              </a:spcBef>
            </a:pPr>
            <a:r>
              <a:rPr lang="vi-VN" sz="3600" spc="16">
                <a:solidFill>
                  <a:srgbClr val="FFFFFF"/>
                </a:solidFill>
                <a:latin typeface="+mj-lt"/>
              </a:rPr>
              <a:t>- Trợ lý ảo và giao tiếp ngôn ngữ tự nhiên</a:t>
            </a:r>
          </a:p>
          <a:p>
            <a:pPr>
              <a:lnSpc>
                <a:spcPts val="2952"/>
              </a:lnSpc>
              <a:spcBef>
                <a:spcPct val="0"/>
              </a:spcBef>
            </a:pPr>
            <a:r>
              <a:rPr lang="vi-VN" sz="3600" spc="16">
                <a:solidFill>
                  <a:srgbClr val="FFFFFF"/>
                </a:solidFill>
                <a:latin typeface="+mj-lt"/>
              </a:rPr>
              <a:t>- Thực hiện trích xuất thông tin hình ảnh</a:t>
            </a:r>
          </a:p>
          <a:p>
            <a:pPr>
              <a:lnSpc>
                <a:spcPts val="2952"/>
              </a:lnSpc>
              <a:spcBef>
                <a:spcPct val="0"/>
              </a:spcBef>
            </a:pPr>
            <a:r>
              <a:rPr lang="vi-VN" sz="3600" spc="16">
                <a:solidFill>
                  <a:srgbClr val="FFFFFF"/>
                </a:solidFill>
                <a:latin typeface="+mj-lt"/>
              </a:rPr>
              <a:t>- Tính toán hình học và xử lý đa chiều</a:t>
            </a:r>
          </a:p>
          <a:p>
            <a:pPr>
              <a:lnSpc>
                <a:spcPts val="2952"/>
              </a:lnSpc>
              <a:spcBef>
                <a:spcPct val="0"/>
              </a:spcBef>
            </a:pPr>
            <a:r>
              <a:rPr lang="vi-VN" sz="3600" spc="16">
                <a:solidFill>
                  <a:srgbClr val="FFFFFF"/>
                </a:solidFill>
                <a:latin typeface="+mj-lt"/>
              </a:rPr>
              <a:t>- Ứng dụng trong công nghiệp điện tử và kĩ thuật</a:t>
            </a:r>
            <a:endParaRPr lang="en-US" sz="3600" spc="16">
              <a:solidFill>
                <a:srgbClr val="FFFFFF"/>
              </a:solidFill>
              <a:latin typeface="+mj-lt"/>
            </a:endParaRPr>
          </a:p>
          <a:p>
            <a:pPr>
              <a:lnSpc>
                <a:spcPts val="2952"/>
              </a:lnSpc>
              <a:spcBef>
                <a:spcPct val="0"/>
              </a:spcBef>
            </a:pPr>
            <a:endParaRPr lang="vi-VN" sz="3600" spc="16">
              <a:solidFill>
                <a:srgbClr val="FFFFFF"/>
              </a:solidFill>
              <a:latin typeface="+mj-lt"/>
            </a:endParaRPr>
          </a:p>
          <a:p>
            <a:pPr>
              <a:lnSpc>
                <a:spcPts val="2952"/>
              </a:lnSpc>
              <a:spcBef>
                <a:spcPct val="0"/>
              </a:spcBef>
            </a:pPr>
            <a:r>
              <a:rPr lang="en-US" sz="3600" spc="16">
                <a:solidFill>
                  <a:srgbClr val="FFFFFF"/>
                </a:solidFill>
                <a:latin typeface="+mj-lt"/>
              </a:rPr>
              <a:t>=&gt; </a:t>
            </a:r>
            <a:r>
              <a:rPr lang="vi-VN" sz="3600" spc="16">
                <a:solidFill>
                  <a:srgbClr val="FFFFFF"/>
                </a:solidFill>
                <a:latin typeface="+mj-lt"/>
              </a:rPr>
              <a:t>Những ứng dụng trên đều có thể giúp tối ưu hóa quá trình giải bài toán tam giác và mang lại lợi ích trong nhiều lĩnh vực khác nhau.</a:t>
            </a:r>
          </a:p>
        </p:txBody>
      </p:sp>
      <p:sp>
        <p:nvSpPr>
          <p:cNvPr id="16" name="Freeform 16"/>
          <p:cNvSpPr/>
          <p:nvPr/>
        </p:nvSpPr>
        <p:spPr>
          <a:xfrm rot="-607588" flipH="1">
            <a:off x="-2748977" y="-123752"/>
            <a:ext cx="5567645" cy="4835567"/>
          </a:xfrm>
          <a:custGeom>
            <a:avLst/>
            <a:gdLst/>
            <a:ahLst/>
            <a:cxnLst/>
            <a:rect l="l" t="t" r="r" b="b"/>
            <a:pathLst>
              <a:path w="5567645" h="4835567">
                <a:moveTo>
                  <a:pt x="5567645" y="0"/>
                </a:moveTo>
                <a:lnTo>
                  <a:pt x="0" y="0"/>
                </a:lnTo>
                <a:lnTo>
                  <a:pt x="0" y="4835567"/>
                </a:lnTo>
                <a:lnTo>
                  <a:pt x="5567645" y="4835567"/>
                </a:lnTo>
                <a:lnTo>
                  <a:pt x="5567645" y="0"/>
                </a:lnTo>
                <a:close/>
              </a:path>
            </a:pathLst>
          </a:custGeom>
          <a:blipFill>
            <a:blip r:embed="rId3"/>
            <a:stretch>
              <a:fillRect/>
            </a:stretch>
          </a:blipFill>
        </p:spPr>
      </p:sp>
      <p:grpSp>
        <p:nvGrpSpPr>
          <p:cNvPr id="7" name="Group 4">
            <a:extLst>
              <a:ext uri="{FF2B5EF4-FFF2-40B4-BE49-F238E27FC236}">
                <a16:creationId xmlns:a16="http://schemas.microsoft.com/office/drawing/2014/main" id="{1B3C6426-D875-45F6-A452-91827BDBF42B}"/>
              </a:ext>
            </a:extLst>
          </p:cNvPr>
          <p:cNvGrpSpPr>
            <a:grpSpLocks noChangeAspect="1"/>
          </p:cNvGrpSpPr>
          <p:nvPr/>
        </p:nvGrpSpPr>
        <p:grpSpPr>
          <a:xfrm>
            <a:off x="18888268" y="-559567"/>
            <a:ext cx="9333023" cy="6400800"/>
            <a:chOff x="0" y="0"/>
            <a:chExt cx="6350000" cy="4095750"/>
          </a:xfrm>
        </p:grpSpPr>
        <p:sp>
          <p:nvSpPr>
            <p:cNvPr id="8" name="Freeform 5">
              <a:extLst>
                <a:ext uri="{FF2B5EF4-FFF2-40B4-BE49-F238E27FC236}">
                  <a16:creationId xmlns:a16="http://schemas.microsoft.com/office/drawing/2014/main" id="{8D37EA11-94A6-4CE0-B4F4-125661A6DFBF}"/>
                </a:ext>
              </a:extLst>
            </p:cNvPr>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4"/>
              <a:stretch>
                <a:fillRect t="-8973" b="-8973"/>
              </a:stretch>
            </a:blipFill>
          </p:spPr>
        </p:sp>
        <p:sp>
          <p:nvSpPr>
            <p:cNvPr id="9" name="Freeform 6">
              <a:extLst>
                <a:ext uri="{FF2B5EF4-FFF2-40B4-BE49-F238E27FC236}">
                  <a16:creationId xmlns:a16="http://schemas.microsoft.com/office/drawing/2014/main" id="{2433B77A-CA11-4A58-8977-A208F7083FA5}"/>
                </a:ext>
              </a:extLst>
            </p:cNvPr>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0" name="Freeform 7">
              <a:extLst>
                <a:ext uri="{FF2B5EF4-FFF2-40B4-BE49-F238E27FC236}">
                  <a16:creationId xmlns:a16="http://schemas.microsoft.com/office/drawing/2014/main" id="{547A4961-DCB6-446E-9038-138FB70F76DA}"/>
                </a:ext>
              </a:extLst>
            </p:cNvPr>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grpSp>
        <p:nvGrpSpPr>
          <p:cNvPr id="4" name="Group 4"/>
          <p:cNvGrpSpPr>
            <a:grpSpLocks noChangeAspect="1"/>
          </p:cNvGrpSpPr>
          <p:nvPr/>
        </p:nvGrpSpPr>
        <p:grpSpPr>
          <a:xfrm>
            <a:off x="8959893" y="1943100"/>
            <a:ext cx="9333023" cy="6400800"/>
            <a:chOff x="0" y="0"/>
            <a:chExt cx="6350000" cy="4095750"/>
          </a:xfrm>
        </p:grpSpPr>
        <p:sp>
          <p:nvSpPr>
            <p:cNvPr id="5" name="Freeform 5"/>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3"/>
              <a:stretch>
                <a:fillRect t="-8973" b="-8973"/>
              </a:stretch>
            </a:blipFill>
          </p:spPr>
        </p:sp>
        <p:sp>
          <p:nvSpPr>
            <p:cNvPr id="6" name="Freeform 6"/>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7" name="Freeform 7"/>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11" name="TextBox 9">
            <a:extLst>
              <a:ext uri="{FF2B5EF4-FFF2-40B4-BE49-F238E27FC236}">
                <a16:creationId xmlns:a16="http://schemas.microsoft.com/office/drawing/2014/main" id="{18145C03-85F9-891E-67B1-0F5DD530156E}"/>
              </a:ext>
            </a:extLst>
          </p:cNvPr>
          <p:cNvSpPr txBox="1"/>
          <p:nvPr/>
        </p:nvSpPr>
        <p:spPr>
          <a:xfrm>
            <a:off x="94963" y="968245"/>
            <a:ext cx="9445318" cy="5333191"/>
          </a:xfrm>
          <a:prstGeom prst="rect">
            <a:avLst/>
          </a:prstGeom>
        </p:spPr>
        <p:txBody>
          <a:bodyPr lIns="0" tIns="0" rIns="0" bIns="0" rtlCol="0" anchor="t">
            <a:spAutoFit/>
          </a:bodyPr>
          <a:lstStyle/>
          <a:p>
            <a:pPr marL="144000">
              <a:lnSpc>
                <a:spcPts val="22789"/>
              </a:lnSpc>
            </a:pPr>
            <a:r>
              <a:rPr lang="en-US" sz="7200" dirty="0">
                <a:solidFill>
                  <a:srgbClr val="FFFFFF"/>
                </a:solidFill>
                <a:latin typeface="Times New Roman" panose="02020603050405020304" pitchFamily="18" charset="0"/>
              </a:rPr>
              <a:t>4. </a:t>
            </a:r>
            <a:r>
              <a:rPr lang="en-US" sz="7200" dirty="0" err="1">
                <a:solidFill>
                  <a:srgbClr val="FFFFFF"/>
                </a:solidFill>
                <a:latin typeface="Times New Roman" panose="02020603050405020304" pitchFamily="18" charset="0"/>
              </a:rPr>
              <a:t>Cách</a:t>
            </a:r>
            <a:r>
              <a:rPr lang="en-US" sz="7200" dirty="0">
                <a:solidFill>
                  <a:srgbClr val="FFFFFF"/>
                </a:solidFill>
                <a:latin typeface="Times New Roman" panose="02020603050405020304" pitchFamily="18" charset="0"/>
              </a:rPr>
              <a:t> </a:t>
            </a:r>
            <a:r>
              <a:rPr lang="en-US" sz="7200" dirty="0" err="1">
                <a:solidFill>
                  <a:srgbClr val="FFFFFF"/>
                </a:solidFill>
                <a:latin typeface="Times New Roman" panose="02020603050405020304" pitchFamily="18" charset="0"/>
              </a:rPr>
              <a:t>thức</a:t>
            </a:r>
            <a:r>
              <a:rPr lang="en-US" sz="7200" dirty="0">
                <a:solidFill>
                  <a:srgbClr val="FFFFFF"/>
                </a:solidFill>
                <a:latin typeface="Times New Roman" panose="02020603050405020304" pitchFamily="18" charset="0"/>
              </a:rPr>
              <a:t> </a:t>
            </a:r>
            <a:r>
              <a:rPr lang="en-US" sz="7200" dirty="0" err="1">
                <a:solidFill>
                  <a:srgbClr val="FFFFFF"/>
                </a:solidFill>
                <a:latin typeface="Times New Roman" panose="02020603050405020304" pitchFamily="18" charset="0"/>
              </a:rPr>
              <a:t>giải</a:t>
            </a:r>
            <a:r>
              <a:rPr lang="en-US" sz="7200" dirty="0">
                <a:solidFill>
                  <a:srgbClr val="FFFFFF"/>
                </a:solidFill>
                <a:latin typeface="Times New Roman" panose="02020603050405020304" pitchFamily="18" charset="0"/>
              </a:rPr>
              <a:t> </a:t>
            </a:r>
            <a:r>
              <a:rPr lang="en-US" sz="7200" dirty="0" err="1">
                <a:solidFill>
                  <a:srgbClr val="FFFFFF"/>
                </a:solidFill>
                <a:latin typeface="Times New Roman" panose="02020603050405020304" pitchFamily="18" charset="0"/>
              </a:rPr>
              <a:t>quyết</a:t>
            </a:r>
            <a:r>
              <a:rPr lang="en-US" sz="7200" dirty="0">
                <a:solidFill>
                  <a:srgbClr val="FFFFFF"/>
                </a:solidFill>
                <a:latin typeface="Times New Roman" panose="02020603050405020304" pitchFamily="18" charset="0"/>
              </a:rPr>
              <a:t> </a:t>
            </a:r>
            <a:r>
              <a:rPr lang="en-US" sz="7200" dirty="0" err="1">
                <a:solidFill>
                  <a:srgbClr val="FFFFFF"/>
                </a:solidFill>
                <a:latin typeface="Times New Roman" panose="02020603050405020304" pitchFamily="18" charset="0"/>
              </a:rPr>
              <a:t>bài</a:t>
            </a:r>
            <a:r>
              <a:rPr lang="en-US" sz="7200" dirty="0">
                <a:solidFill>
                  <a:srgbClr val="FFFFFF"/>
                </a:solidFill>
                <a:latin typeface="Times New Roman" panose="02020603050405020304" pitchFamily="18" charset="0"/>
              </a:rPr>
              <a:t> </a:t>
            </a:r>
            <a:r>
              <a:rPr lang="en-US" sz="7200" dirty="0" err="1">
                <a:solidFill>
                  <a:srgbClr val="FFFFFF"/>
                </a:solidFill>
                <a:latin typeface="Times New Roman" panose="02020603050405020304" pitchFamily="18" charset="0"/>
              </a:rPr>
              <a:t>toán</a:t>
            </a:r>
            <a:endParaRPr lang="en-US" sz="7200" dirty="0">
              <a:solidFill>
                <a:srgbClr val="FFFFFF"/>
              </a:solidFill>
              <a:latin typeface="Times New Roman" panose="02020603050405020304" pitchFamily="18" charset="0"/>
            </a:endParaRPr>
          </a:p>
        </p:txBody>
      </p:sp>
      <p:sp>
        <p:nvSpPr>
          <p:cNvPr id="16" name="Freeform 4">
            <a:extLst>
              <a:ext uri="{FF2B5EF4-FFF2-40B4-BE49-F238E27FC236}">
                <a16:creationId xmlns:a16="http://schemas.microsoft.com/office/drawing/2014/main" id="{CEB30AFF-DDD3-8F76-80D7-29B52AA6840D}"/>
              </a:ext>
            </a:extLst>
          </p:cNvPr>
          <p:cNvSpPr/>
          <p:nvPr/>
        </p:nvSpPr>
        <p:spPr>
          <a:xfrm>
            <a:off x="-5867400" y="4233745"/>
            <a:ext cx="5467683" cy="1043830"/>
          </a:xfrm>
          <a:custGeom>
            <a:avLst/>
            <a:gdLst/>
            <a:ahLst/>
            <a:cxnLst/>
            <a:rect l="l" t="t" r="r" b="b"/>
            <a:pathLst>
              <a:path w="5467683" h="1043830">
                <a:moveTo>
                  <a:pt x="0" y="0"/>
                </a:moveTo>
                <a:lnTo>
                  <a:pt x="5467684" y="0"/>
                </a:lnTo>
                <a:lnTo>
                  <a:pt x="5467684" y="1043831"/>
                </a:lnTo>
                <a:lnTo>
                  <a:pt x="0" y="10438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85549"/>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9058" t="-2806" r="-7281" b="-13609"/>
            </a:stretch>
          </a:blipFill>
        </p:spPr>
        <p:txBody>
          <a:bodyPr/>
          <a:lstStyle/>
          <a:p>
            <a:r>
              <a:rPr lang="en-US"/>
              <a:t>`</a:t>
            </a:r>
          </a:p>
        </p:txBody>
      </p:sp>
      <p:sp>
        <p:nvSpPr>
          <p:cNvPr id="7" name="TextBox 7"/>
          <p:cNvSpPr txBox="1"/>
          <p:nvPr/>
        </p:nvSpPr>
        <p:spPr>
          <a:xfrm>
            <a:off x="-762000" y="566245"/>
            <a:ext cx="16432810" cy="1322478"/>
          </a:xfrm>
          <a:prstGeom prst="rect">
            <a:avLst/>
          </a:prstGeom>
        </p:spPr>
        <p:txBody>
          <a:bodyPr wrap="square" lIns="0" tIns="0" rIns="0" bIns="0" rtlCol="0" anchor="t">
            <a:spAutoFit/>
          </a:bodyPr>
          <a:lstStyle/>
          <a:p>
            <a:pPr algn="ctr">
              <a:lnSpc>
                <a:spcPts val="11010"/>
              </a:lnSpc>
            </a:pPr>
            <a:r>
              <a:rPr lang="en-US" sz="8800" dirty="0">
                <a:solidFill>
                  <a:srgbClr val="FFFFFF"/>
                </a:solidFill>
                <a:latin typeface="Times New Roman" panose="02020603050405020304" pitchFamily="18" charset="0"/>
              </a:rPr>
              <a:t>4.1 </a:t>
            </a:r>
            <a:r>
              <a:rPr lang="en-US" sz="8800" dirty="0" err="1">
                <a:solidFill>
                  <a:srgbClr val="FFFFFF"/>
                </a:solidFill>
                <a:latin typeface="Times New Roman" panose="02020603050405020304" pitchFamily="18" charset="0"/>
              </a:rPr>
              <a:t>cách</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thức</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giải</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quyết</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bài</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toán</a:t>
            </a:r>
            <a:endParaRPr lang="en-US" sz="8800" dirty="0">
              <a:solidFill>
                <a:srgbClr val="FFFFFF"/>
              </a:solidFill>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14">
                <a:extLst>
                  <a:ext uri="{FF2B5EF4-FFF2-40B4-BE49-F238E27FC236}">
                    <a16:creationId xmlns:a16="http://schemas.microsoft.com/office/drawing/2014/main" id="{7DBAF9E9-F714-5081-148A-BAE5B1378938}"/>
                  </a:ext>
                </a:extLst>
              </p:cNvPr>
              <p:cNvSpPr txBox="1"/>
              <p:nvPr/>
            </p:nvSpPr>
            <p:spPr>
              <a:xfrm>
                <a:off x="761999" y="2247900"/>
                <a:ext cx="16764000" cy="7140224"/>
              </a:xfrm>
              <a:prstGeom prst="rect">
                <a:avLst/>
              </a:prstGeom>
            </p:spPr>
            <p:txBody>
              <a:bodyPr wrap="square" lIns="0" tIns="0" rIns="0" bIns="0" rtlCol="0" anchor="t">
                <a:spAutoFit/>
              </a:bodyPr>
              <a:lstStyle/>
              <a:p>
                <a:pPr marL="0" marR="0" indent="276860">
                  <a:lnSpc>
                    <a:spcPct val="107000"/>
                  </a:lnSpc>
                  <a:spcBef>
                    <a:spcPts val="0"/>
                  </a:spcBef>
                  <a:spcAft>
                    <a:spcPts val="0"/>
                  </a:spcAft>
                </a:pP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bài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tam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cấu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trúc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0"/>
                  </a:spcAft>
                  <a:buFont typeface="Symbol" panose="05050102010706020507" pitchFamily="18" charset="2"/>
                  <a:buChar char=""/>
                </a:pP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tròn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trưng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yếu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tam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cạnh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diện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p>
              <a:p>
                <a:pPr marL="342900" marR="0" lvl="0" indent="-342900">
                  <a:lnSpc>
                    <a:spcPct val="107000"/>
                  </a:lnSpc>
                  <a:spcBef>
                    <a:spcPts val="0"/>
                  </a:spcBef>
                  <a:spcAft>
                    <a:spcPts val="0"/>
                  </a:spcAft>
                  <a:buFont typeface="Symbol" panose="05050102010706020507" pitchFamily="18" charset="2"/>
                  <a:buChar char=""/>
                </a:pP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tượng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trung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yếu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tam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Ví</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nửa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chu vi: p = </a:t>
                </a:r>
                <a14:m>
                  <m:oMath xmlns:m="http://schemas.openxmlformats.org/officeDocument/2006/math">
                    <m:f>
                      <m:fPr>
                        <m:ctrlPr>
                          <a:rPr lang="en-US" sz="3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3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𝐴</m:t>
                        </m:r>
                        <m:r>
                          <a:rPr lang="en-US" sz="3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𝐵</m:t>
                        </m:r>
                        <m:r>
                          <a:rPr lang="en-US" sz="3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3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𝐶</m:t>
                        </m:r>
                      </m:num>
                      <m:den>
                        <m:r>
                          <a:rPr lang="en-US" sz="36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den>
                    </m:f>
                  </m:oMath>
                </a14:m>
                <a:r>
                  <a:rPr lang="en-US" sz="36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36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36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36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góc</a:t>
                </a:r>
                <a:r>
                  <a:rPr lang="en-US" sz="36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36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tam </a:t>
                </a:r>
                <a:r>
                  <a:rPr lang="en-US" sz="36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giác</a:t>
                </a:r>
                <a:r>
                  <a:rPr lang="en-US" sz="36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α + β + δ = 180</a:t>
                </a:r>
                <a:r>
                  <a:rPr lang="en-US" sz="36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endPar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thẳng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nối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tròn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nhật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yếu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tam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nào</a:t>
                </a:r>
                <a:endPar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suy</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cơ</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chế</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457200" marR="0">
                  <a:lnSpc>
                    <a:spcPct val="107000"/>
                  </a:lnSpc>
                  <a:spcBef>
                    <a:spcPts val="0"/>
                  </a:spcBef>
                  <a:spcAft>
                    <a:spcPts val="800"/>
                  </a:spcAft>
                </a:pP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tròn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90170" marR="0" indent="367030">
                  <a:lnSpc>
                    <a:spcPct val="107000"/>
                  </a:lnSpc>
                  <a:spcBef>
                    <a:spcPts val="0"/>
                  </a:spcBef>
                  <a:spcAft>
                    <a:spcPts val="800"/>
                  </a:spcAft>
                </a:pP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Lặp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tất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bất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kỳ</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đỉnh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nào</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nữa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pPr>
                <a:endPar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8" name="TextBox 14">
                <a:extLst>
                  <a:ext uri="{FF2B5EF4-FFF2-40B4-BE49-F238E27FC236}">
                    <a16:creationId xmlns:a16="http://schemas.microsoft.com/office/drawing/2014/main" id="{7DBAF9E9-F714-5081-148A-BAE5B1378938}"/>
                  </a:ext>
                </a:extLst>
              </p:cNvPr>
              <p:cNvSpPr txBox="1">
                <a:spLocks noRot="1" noChangeAspect="1" noMove="1" noResize="1" noEditPoints="1" noAdjustHandles="1" noChangeArrowheads="1" noChangeShapeType="1" noTextEdit="1"/>
              </p:cNvSpPr>
              <p:nvPr/>
            </p:nvSpPr>
            <p:spPr>
              <a:xfrm>
                <a:off x="761999" y="2247900"/>
                <a:ext cx="16764000" cy="7140224"/>
              </a:xfrm>
              <a:prstGeom prst="rect">
                <a:avLst/>
              </a:prstGeom>
              <a:blipFill>
                <a:blip r:embed="rId4"/>
                <a:stretch>
                  <a:fillRect l="-1673" t="-2050" r="-836"/>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C288053-A783-4C7A-9196-A4F370102463}"/>
              </a:ext>
            </a:extLst>
          </p:cNvPr>
          <p:cNvGrpSpPr>
            <a:grpSpLocks noChangeAspect="1"/>
          </p:cNvGrpSpPr>
          <p:nvPr/>
        </p:nvGrpSpPr>
        <p:grpSpPr>
          <a:xfrm rot="3003861" flipV="1">
            <a:off x="-1670521" y="10014522"/>
            <a:ext cx="838200" cy="574857"/>
            <a:chOff x="0" y="0"/>
            <a:chExt cx="6350000" cy="4095750"/>
          </a:xfrm>
        </p:grpSpPr>
        <p:sp>
          <p:nvSpPr>
            <p:cNvPr id="6" name="Freeform 5">
              <a:extLst>
                <a:ext uri="{FF2B5EF4-FFF2-40B4-BE49-F238E27FC236}">
                  <a16:creationId xmlns:a16="http://schemas.microsoft.com/office/drawing/2014/main" id="{7E4AA5FF-DC09-4DBD-9600-3D1F9C9C8B21}"/>
                </a:ext>
              </a:extLst>
            </p:cNvPr>
            <p:cNvSpPr/>
            <p:nvPr/>
          </p:nvSpPr>
          <p:spPr>
            <a:xfrm>
              <a:off x="101600" y="521970"/>
              <a:ext cx="6146800" cy="3472180"/>
            </a:xfrm>
            <a:custGeom>
              <a:avLst/>
              <a:gdLst/>
              <a:ahLst/>
              <a:cxnLst/>
              <a:rect l="l" t="t" r="r" b="b"/>
              <a:pathLst>
                <a:path w="6146800" h="3472180">
                  <a:moveTo>
                    <a:pt x="0" y="0"/>
                  </a:moveTo>
                  <a:lnTo>
                    <a:pt x="6146800" y="0"/>
                  </a:lnTo>
                  <a:lnTo>
                    <a:pt x="6146800" y="3472180"/>
                  </a:lnTo>
                  <a:lnTo>
                    <a:pt x="0" y="3472180"/>
                  </a:lnTo>
                  <a:lnTo>
                    <a:pt x="0" y="0"/>
                  </a:lnTo>
                  <a:close/>
                </a:path>
              </a:pathLst>
            </a:custGeom>
            <a:blipFill>
              <a:blip r:embed="rId5"/>
              <a:stretch>
                <a:fillRect t="-8973" b="-8973"/>
              </a:stretch>
            </a:blipFill>
          </p:spPr>
        </p:sp>
        <p:sp>
          <p:nvSpPr>
            <p:cNvPr id="9" name="Freeform 6">
              <a:extLst>
                <a:ext uri="{FF2B5EF4-FFF2-40B4-BE49-F238E27FC236}">
                  <a16:creationId xmlns:a16="http://schemas.microsoft.com/office/drawing/2014/main" id="{C147B106-D079-4CEF-BA53-37972EA9EB2F}"/>
                </a:ext>
              </a:extLst>
            </p:cNvPr>
            <p:cNvSpPr/>
            <p:nvPr/>
          </p:nvSpPr>
          <p:spPr>
            <a:xfrm>
              <a:off x="95250" y="110490"/>
              <a:ext cx="1186180" cy="311150"/>
            </a:xfrm>
            <a:custGeom>
              <a:avLst/>
              <a:gdLst/>
              <a:ahLst/>
              <a:cxnLst/>
              <a:rect l="l" t="t" r="r" b="b"/>
              <a:pathLst>
                <a:path w="1186180" h="311150">
                  <a:moveTo>
                    <a:pt x="537210" y="99060"/>
                  </a:moveTo>
                  <a:lnTo>
                    <a:pt x="648970" y="99060"/>
                  </a:lnTo>
                  <a:lnTo>
                    <a:pt x="648970" y="210820"/>
                  </a:lnTo>
                  <a:lnTo>
                    <a:pt x="537210" y="210820"/>
                  </a:lnTo>
                  <a:lnTo>
                    <a:pt x="537210" y="99060"/>
                  </a:lnTo>
                  <a:close/>
                  <a:moveTo>
                    <a:pt x="6350" y="0"/>
                  </a:moveTo>
                  <a:lnTo>
                    <a:pt x="312420" y="0"/>
                  </a:lnTo>
                  <a:lnTo>
                    <a:pt x="312420" y="311150"/>
                  </a:lnTo>
                  <a:lnTo>
                    <a:pt x="6350" y="311150"/>
                  </a:lnTo>
                  <a:lnTo>
                    <a:pt x="0" y="311150"/>
                  </a:lnTo>
                  <a:lnTo>
                    <a:pt x="0" y="0"/>
                  </a:lnTo>
                  <a:lnTo>
                    <a:pt x="6350" y="0"/>
                  </a:lnTo>
                  <a:close/>
                  <a:moveTo>
                    <a:pt x="120650" y="156210"/>
                  </a:moveTo>
                  <a:lnTo>
                    <a:pt x="43180" y="232410"/>
                  </a:lnTo>
                  <a:lnTo>
                    <a:pt x="78740" y="267970"/>
                  </a:lnTo>
                  <a:lnTo>
                    <a:pt x="156210" y="190500"/>
                  </a:lnTo>
                  <a:lnTo>
                    <a:pt x="233680" y="267970"/>
                  </a:lnTo>
                  <a:lnTo>
                    <a:pt x="269240" y="232410"/>
                  </a:lnTo>
                  <a:lnTo>
                    <a:pt x="191770" y="156210"/>
                  </a:lnTo>
                  <a:lnTo>
                    <a:pt x="269240" y="78740"/>
                  </a:lnTo>
                  <a:lnTo>
                    <a:pt x="233680" y="43180"/>
                  </a:lnTo>
                  <a:lnTo>
                    <a:pt x="156210" y="120650"/>
                  </a:lnTo>
                  <a:lnTo>
                    <a:pt x="78740" y="43180"/>
                  </a:lnTo>
                  <a:lnTo>
                    <a:pt x="43180" y="78740"/>
                  </a:lnTo>
                  <a:lnTo>
                    <a:pt x="120650" y="156210"/>
                  </a:lnTo>
                  <a:close/>
                  <a:moveTo>
                    <a:pt x="436880" y="0"/>
                  </a:moveTo>
                  <a:lnTo>
                    <a:pt x="748030" y="0"/>
                  </a:lnTo>
                  <a:lnTo>
                    <a:pt x="748030" y="311150"/>
                  </a:lnTo>
                  <a:lnTo>
                    <a:pt x="436880" y="311150"/>
                  </a:lnTo>
                  <a:lnTo>
                    <a:pt x="436880" y="0"/>
                  </a:lnTo>
                  <a:close/>
                  <a:moveTo>
                    <a:pt x="486410" y="261620"/>
                  </a:moveTo>
                  <a:lnTo>
                    <a:pt x="699770" y="261620"/>
                  </a:lnTo>
                  <a:lnTo>
                    <a:pt x="699770" y="48260"/>
                  </a:lnTo>
                  <a:lnTo>
                    <a:pt x="486410" y="48260"/>
                  </a:lnTo>
                  <a:lnTo>
                    <a:pt x="486410" y="261620"/>
                  </a:lnTo>
                  <a:close/>
                  <a:moveTo>
                    <a:pt x="1186180" y="0"/>
                  </a:moveTo>
                  <a:lnTo>
                    <a:pt x="1186180" y="311150"/>
                  </a:lnTo>
                  <a:lnTo>
                    <a:pt x="875030" y="311150"/>
                  </a:lnTo>
                  <a:lnTo>
                    <a:pt x="875030" y="0"/>
                  </a:lnTo>
                  <a:lnTo>
                    <a:pt x="1186180" y="0"/>
                  </a:lnTo>
                  <a:close/>
                  <a:moveTo>
                    <a:pt x="1135380" y="185420"/>
                  </a:moveTo>
                  <a:lnTo>
                    <a:pt x="924560" y="185420"/>
                  </a:lnTo>
                  <a:lnTo>
                    <a:pt x="924560" y="236220"/>
                  </a:lnTo>
                  <a:lnTo>
                    <a:pt x="1135380" y="236220"/>
                  </a:lnTo>
                  <a:lnTo>
                    <a:pt x="1135380" y="185420"/>
                  </a:lnTo>
                  <a:close/>
                </a:path>
              </a:pathLst>
            </a:custGeom>
            <a:solidFill>
              <a:srgbClr val="FFFFFF"/>
            </a:solidFill>
          </p:spPr>
        </p:sp>
        <p:sp>
          <p:nvSpPr>
            <p:cNvPr id="10" name="Freeform 7">
              <a:extLst>
                <a:ext uri="{FF2B5EF4-FFF2-40B4-BE49-F238E27FC236}">
                  <a16:creationId xmlns:a16="http://schemas.microsoft.com/office/drawing/2014/main" id="{57ADFEBA-BB4D-4978-A007-B6295721BC79}"/>
                </a:ext>
              </a:extLst>
            </p:cNvPr>
            <p:cNvSpPr/>
            <p:nvPr/>
          </p:nvSpPr>
          <p:spPr>
            <a:xfrm>
              <a:off x="0" y="0"/>
              <a:ext cx="6350000" cy="4095750"/>
            </a:xfrm>
            <a:custGeom>
              <a:avLst/>
              <a:gdLst/>
              <a:ahLst/>
              <a:cxnLst/>
              <a:rect l="l" t="t" r="r" b="b"/>
              <a:pathLst>
                <a:path w="6350000" h="4095750">
                  <a:moveTo>
                    <a:pt x="0" y="0"/>
                  </a:moveTo>
                  <a:lnTo>
                    <a:pt x="0" y="521970"/>
                  </a:lnTo>
                  <a:lnTo>
                    <a:pt x="0" y="4095750"/>
                  </a:lnTo>
                  <a:lnTo>
                    <a:pt x="6350000" y="4095750"/>
                  </a:lnTo>
                  <a:lnTo>
                    <a:pt x="6350000" y="521970"/>
                  </a:lnTo>
                  <a:lnTo>
                    <a:pt x="6350000" y="0"/>
                  </a:lnTo>
                  <a:lnTo>
                    <a:pt x="0" y="0"/>
                  </a:lnTo>
                  <a:close/>
                  <a:moveTo>
                    <a:pt x="6248400" y="3994150"/>
                  </a:moveTo>
                  <a:lnTo>
                    <a:pt x="101600" y="3994150"/>
                  </a:lnTo>
                  <a:lnTo>
                    <a:pt x="101600" y="521970"/>
                  </a:lnTo>
                  <a:lnTo>
                    <a:pt x="6248400" y="521970"/>
                  </a:lnTo>
                  <a:lnTo>
                    <a:pt x="6248400" y="3994150"/>
                  </a:lnTo>
                  <a:close/>
                  <a:moveTo>
                    <a:pt x="1281430" y="110490"/>
                  </a:moveTo>
                  <a:lnTo>
                    <a:pt x="1281430" y="421640"/>
                  </a:lnTo>
                  <a:lnTo>
                    <a:pt x="970280" y="421640"/>
                  </a:lnTo>
                  <a:lnTo>
                    <a:pt x="970280" y="110490"/>
                  </a:lnTo>
                  <a:lnTo>
                    <a:pt x="1281430" y="110490"/>
                  </a:lnTo>
                  <a:close/>
                  <a:moveTo>
                    <a:pt x="844550" y="110490"/>
                  </a:moveTo>
                  <a:lnTo>
                    <a:pt x="844550" y="421640"/>
                  </a:lnTo>
                  <a:lnTo>
                    <a:pt x="532130" y="421640"/>
                  </a:lnTo>
                  <a:lnTo>
                    <a:pt x="532130" y="110490"/>
                  </a:lnTo>
                  <a:lnTo>
                    <a:pt x="844550" y="110490"/>
                  </a:lnTo>
                  <a:close/>
                  <a:moveTo>
                    <a:pt x="407670" y="110490"/>
                  </a:moveTo>
                  <a:lnTo>
                    <a:pt x="407670" y="421640"/>
                  </a:lnTo>
                  <a:lnTo>
                    <a:pt x="101600" y="421640"/>
                  </a:lnTo>
                  <a:lnTo>
                    <a:pt x="95250" y="421640"/>
                  </a:lnTo>
                  <a:lnTo>
                    <a:pt x="95250" y="110490"/>
                  </a:lnTo>
                  <a:lnTo>
                    <a:pt x="101600" y="110490"/>
                  </a:lnTo>
                  <a:lnTo>
                    <a:pt x="407670" y="110490"/>
                  </a:lnTo>
                  <a:close/>
                  <a:moveTo>
                    <a:pt x="364490" y="189230"/>
                  </a:moveTo>
                  <a:lnTo>
                    <a:pt x="287020" y="266700"/>
                  </a:lnTo>
                  <a:lnTo>
                    <a:pt x="364490" y="344170"/>
                  </a:lnTo>
                  <a:lnTo>
                    <a:pt x="328930" y="379730"/>
                  </a:lnTo>
                  <a:lnTo>
                    <a:pt x="251460" y="302260"/>
                  </a:lnTo>
                  <a:lnTo>
                    <a:pt x="173990" y="379730"/>
                  </a:lnTo>
                  <a:lnTo>
                    <a:pt x="138430" y="342900"/>
                  </a:lnTo>
                  <a:lnTo>
                    <a:pt x="215900" y="266700"/>
                  </a:lnTo>
                  <a:lnTo>
                    <a:pt x="138430" y="189230"/>
                  </a:lnTo>
                  <a:lnTo>
                    <a:pt x="173990" y="153670"/>
                  </a:lnTo>
                  <a:lnTo>
                    <a:pt x="251460" y="231140"/>
                  </a:lnTo>
                  <a:lnTo>
                    <a:pt x="328930" y="153670"/>
                  </a:lnTo>
                  <a:lnTo>
                    <a:pt x="364490" y="189230"/>
                  </a:lnTo>
                  <a:close/>
                  <a:moveTo>
                    <a:pt x="795020" y="158750"/>
                  </a:moveTo>
                  <a:lnTo>
                    <a:pt x="581660" y="158750"/>
                  </a:lnTo>
                  <a:lnTo>
                    <a:pt x="581660" y="372110"/>
                  </a:lnTo>
                  <a:lnTo>
                    <a:pt x="795020" y="372110"/>
                  </a:lnTo>
                  <a:lnTo>
                    <a:pt x="795020" y="158750"/>
                  </a:lnTo>
                  <a:close/>
                  <a:moveTo>
                    <a:pt x="744220" y="321310"/>
                  </a:moveTo>
                  <a:lnTo>
                    <a:pt x="632460" y="321310"/>
                  </a:lnTo>
                  <a:lnTo>
                    <a:pt x="632460" y="209550"/>
                  </a:lnTo>
                  <a:lnTo>
                    <a:pt x="744220" y="209550"/>
                  </a:lnTo>
                  <a:lnTo>
                    <a:pt x="744220" y="321310"/>
                  </a:lnTo>
                  <a:close/>
                  <a:moveTo>
                    <a:pt x="1019810" y="295910"/>
                  </a:moveTo>
                  <a:lnTo>
                    <a:pt x="1230630" y="295910"/>
                  </a:lnTo>
                  <a:lnTo>
                    <a:pt x="1230630" y="346710"/>
                  </a:lnTo>
                  <a:lnTo>
                    <a:pt x="1019810" y="346710"/>
                  </a:lnTo>
                  <a:lnTo>
                    <a:pt x="1019810" y="295910"/>
                  </a:lnTo>
                  <a:close/>
                </a:path>
              </a:pathLst>
            </a:custGeom>
            <a:solidFill>
              <a:srgbClr val="E57EFF"/>
            </a:solidFill>
          </p:spPr>
        </p:sp>
      </p:grpSp>
      <p:sp>
        <p:nvSpPr>
          <p:cNvPr id="11" name="Freeform 2">
            <a:extLst>
              <a:ext uri="{FF2B5EF4-FFF2-40B4-BE49-F238E27FC236}">
                <a16:creationId xmlns:a16="http://schemas.microsoft.com/office/drawing/2014/main" id="{21BC1DE3-2818-4F16-94AC-28F8075CB57A}"/>
              </a:ext>
            </a:extLst>
          </p:cNvPr>
          <p:cNvSpPr/>
          <p:nvPr/>
        </p:nvSpPr>
        <p:spPr>
          <a:xfrm rot="16200000">
            <a:off x="-6379777" y="3998532"/>
            <a:ext cx="10301951" cy="23622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9058" t="-2806" r="-7281" b="-13609"/>
            </a:stretch>
          </a:blipFill>
        </p:spPr>
      </p:sp>
    </p:spTree>
    <p:extLst>
      <p:ext uri="{BB962C8B-B14F-4D97-AF65-F5344CB8AC3E}">
        <p14:creationId xmlns:p14="http://schemas.microsoft.com/office/powerpoint/2010/main" val="84008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85549"/>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9058" t="-2806" r="-7281" b="-13609"/>
            </a:stretch>
          </a:blipFill>
        </p:spPr>
        <p:txBody>
          <a:bodyPr/>
          <a:lstStyle/>
          <a:p>
            <a:r>
              <a:rPr lang="en-US"/>
              <a:t>`</a:t>
            </a:r>
          </a:p>
        </p:txBody>
      </p:sp>
      <p:sp>
        <p:nvSpPr>
          <p:cNvPr id="7" name="TextBox 7"/>
          <p:cNvSpPr txBox="1"/>
          <p:nvPr/>
        </p:nvSpPr>
        <p:spPr>
          <a:xfrm>
            <a:off x="-762000" y="566245"/>
            <a:ext cx="16432810" cy="1322478"/>
          </a:xfrm>
          <a:prstGeom prst="rect">
            <a:avLst/>
          </a:prstGeom>
        </p:spPr>
        <p:txBody>
          <a:bodyPr wrap="square" lIns="0" tIns="0" rIns="0" bIns="0" rtlCol="0" anchor="t">
            <a:spAutoFit/>
          </a:bodyPr>
          <a:lstStyle/>
          <a:p>
            <a:pPr algn="ctr">
              <a:lnSpc>
                <a:spcPts val="11010"/>
              </a:lnSpc>
            </a:pPr>
            <a:r>
              <a:rPr lang="en-US" sz="8800" dirty="0">
                <a:solidFill>
                  <a:srgbClr val="FFFFFF"/>
                </a:solidFill>
                <a:latin typeface="Times New Roman" panose="02020603050405020304" pitchFamily="18" charset="0"/>
              </a:rPr>
              <a:t>4.1 </a:t>
            </a:r>
            <a:r>
              <a:rPr lang="en-US" sz="8800" dirty="0" err="1">
                <a:solidFill>
                  <a:srgbClr val="FFFFFF"/>
                </a:solidFill>
                <a:latin typeface="Times New Roman" panose="02020603050405020304" pitchFamily="18" charset="0"/>
              </a:rPr>
              <a:t>cách</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thức</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giải</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quyết</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bài</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toán</a:t>
            </a:r>
            <a:endParaRPr lang="en-US" sz="8800" dirty="0">
              <a:solidFill>
                <a:srgbClr val="FFFFFF"/>
              </a:solidFill>
              <a:latin typeface="Times New Roman" panose="02020603050405020304" pitchFamily="18" charset="0"/>
            </a:endParaRPr>
          </a:p>
        </p:txBody>
      </p:sp>
      <p:sp>
        <p:nvSpPr>
          <p:cNvPr id="8" name="TextBox 14">
            <a:extLst>
              <a:ext uri="{FF2B5EF4-FFF2-40B4-BE49-F238E27FC236}">
                <a16:creationId xmlns:a16="http://schemas.microsoft.com/office/drawing/2014/main" id="{7DBAF9E9-F714-5081-148A-BAE5B1378938}"/>
              </a:ext>
            </a:extLst>
          </p:cNvPr>
          <p:cNvSpPr txBox="1"/>
          <p:nvPr/>
        </p:nvSpPr>
        <p:spPr>
          <a:xfrm>
            <a:off x="761999" y="2247900"/>
            <a:ext cx="16764000" cy="552780"/>
          </a:xfrm>
          <a:prstGeom prst="rect">
            <a:avLst/>
          </a:prstGeom>
        </p:spPr>
        <p:txBody>
          <a:bodyPr wrap="square" lIns="0" tIns="0" rIns="0" bIns="0" rtlCol="0" anchor="t">
            <a:spAutoFit/>
          </a:bodyPr>
          <a:lstStyle/>
          <a:p>
            <a:pPr marL="0" marR="0">
              <a:lnSpc>
                <a:spcPct val="107000"/>
              </a:lnSpc>
              <a:spcBef>
                <a:spcPts val="0"/>
              </a:spcBef>
              <a:spcAft>
                <a:spcPts val="800"/>
              </a:spcAft>
            </a:pP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 hình tam giác gồm có 9 yếu tố và 10 công thức được biểu hiện như sau: </a:t>
            </a:r>
          </a:p>
        </p:txBody>
      </p:sp>
      <p:pic>
        <p:nvPicPr>
          <p:cNvPr id="3" name="Picture 2">
            <a:extLst>
              <a:ext uri="{FF2B5EF4-FFF2-40B4-BE49-F238E27FC236}">
                <a16:creationId xmlns:a16="http://schemas.microsoft.com/office/drawing/2014/main" id="{322D1590-01F9-FEA5-FC3D-61256F966C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3076264"/>
            <a:ext cx="6934200" cy="6767644"/>
          </a:xfrm>
          <a:prstGeom prst="rect">
            <a:avLst/>
          </a:prstGeom>
        </p:spPr>
      </p:pic>
    </p:spTree>
    <p:extLst>
      <p:ext uri="{BB962C8B-B14F-4D97-AF65-F5344CB8AC3E}">
        <p14:creationId xmlns:p14="http://schemas.microsoft.com/office/powerpoint/2010/main" val="3737675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85549"/>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9058" t="-2806" r="-7281" b="-13609"/>
            </a:stretch>
          </a:blipFill>
        </p:spPr>
        <p:txBody>
          <a:bodyPr/>
          <a:lstStyle/>
          <a:p>
            <a:r>
              <a:rPr lang="en-US"/>
              <a:t>`</a:t>
            </a:r>
          </a:p>
        </p:txBody>
      </p:sp>
      <p:sp>
        <p:nvSpPr>
          <p:cNvPr id="7" name="TextBox 7"/>
          <p:cNvSpPr txBox="1"/>
          <p:nvPr/>
        </p:nvSpPr>
        <p:spPr>
          <a:xfrm>
            <a:off x="-762000" y="566245"/>
            <a:ext cx="16432810" cy="1322478"/>
          </a:xfrm>
          <a:prstGeom prst="rect">
            <a:avLst/>
          </a:prstGeom>
        </p:spPr>
        <p:txBody>
          <a:bodyPr wrap="square" lIns="0" tIns="0" rIns="0" bIns="0" rtlCol="0" anchor="t">
            <a:spAutoFit/>
          </a:bodyPr>
          <a:lstStyle/>
          <a:p>
            <a:pPr algn="ctr">
              <a:lnSpc>
                <a:spcPts val="11010"/>
              </a:lnSpc>
            </a:pPr>
            <a:r>
              <a:rPr lang="en-US" sz="8800" dirty="0">
                <a:solidFill>
                  <a:srgbClr val="FFFFFF"/>
                </a:solidFill>
                <a:latin typeface="Times New Roman" panose="02020603050405020304" pitchFamily="18" charset="0"/>
              </a:rPr>
              <a:t>4.2 </a:t>
            </a:r>
            <a:r>
              <a:rPr lang="en-US" sz="8800" dirty="0" err="1">
                <a:solidFill>
                  <a:srgbClr val="FFFFFF"/>
                </a:solidFill>
                <a:latin typeface="Times New Roman" panose="02020603050405020304" pitchFamily="18" charset="0"/>
              </a:rPr>
              <a:t>cách</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thức</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giải</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quyết</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bài</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toán</a:t>
            </a:r>
            <a:endParaRPr lang="en-US" sz="8800" dirty="0">
              <a:solidFill>
                <a:srgbClr val="FFFFFF"/>
              </a:solidFill>
              <a:latin typeface="Times New Roman" panose="02020603050405020304" pitchFamily="18" charset="0"/>
            </a:endParaRPr>
          </a:p>
        </p:txBody>
      </p:sp>
      <p:sp>
        <p:nvSpPr>
          <p:cNvPr id="8" name="TextBox 14">
            <a:extLst>
              <a:ext uri="{FF2B5EF4-FFF2-40B4-BE49-F238E27FC236}">
                <a16:creationId xmlns:a16="http://schemas.microsoft.com/office/drawing/2014/main" id="{7DBAF9E9-F714-5081-148A-BAE5B1378938}"/>
              </a:ext>
            </a:extLst>
          </p:cNvPr>
          <p:cNvSpPr txBox="1"/>
          <p:nvPr/>
        </p:nvSpPr>
        <p:spPr>
          <a:xfrm>
            <a:off x="761999" y="2247900"/>
            <a:ext cx="16764000" cy="552780"/>
          </a:xfrm>
          <a:prstGeom prst="rect">
            <a:avLst/>
          </a:prstGeom>
        </p:spPr>
        <p:txBody>
          <a:bodyPr wrap="square" lIns="0" tIns="0" rIns="0" bIns="0" rtlCol="0" anchor="t">
            <a:spAutoFit/>
          </a:bodyPr>
          <a:lstStyle/>
          <a:p>
            <a:pPr marL="228600" marR="0" indent="228600">
              <a:lnSpc>
                <a:spcPct val="107000"/>
              </a:lnSpc>
              <a:spcBef>
                <a:spcPts val="0"/>
              </a:spcBef>
              <a:spcAft>
                <a:spcPts val="800"/>
              </a:spcAft>
            </a:pP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Mảng 2 chiều biểu diễn mạng ngữ nghĩa dựa trên mô hình ở trên như sau:</a:t>
            </a:r>
          </a:p>
        </p:txBody>
      </p:sp>
      <p:pic>
        <p:nvPicPr>
          <p:cNvPr id="3" name="Picture 2">
            <a:extLst>
              <a:ext uri="{FF2B5EF4-FFF2-40B4-BE49-F238E27FC236}">
                <a16:creationId xmlns:a16="http://schemas.microsoft.com/office/drawing/2014/main" id="{8C337126-FB46-8347-F10F-D18F2BA29ACD}"/>
              </a:ext>
            </a:extLst>
          </p:cNvPr>
          <p:cNvPicPr>
            <a:picLocks noChangeAspect="1"/>
          </p:cNvPicPr>
          <p:nvPr/>
        </p:nvPicPr>
        <p:blipFill>
          <a:blip r:embed="rId4"/>
          <a:stretch>
            <a:fillRect/>
          </a:stretch>
        </p:blipFill>
        <p:spPr>
          <a:xfrm>
            <a:off x="2514600" y="3467100"/>
            <a:ext cx="12157278" cy="4693371"/>
          </a:xfrm>
          <a:prstGeom prst="rect">
            <a:avLst/>
          </a:prstGeom>
        </p:spPr>
      </p:pic>
    </p:spTree>
    <p:extLst>
      <p:ext uri="{BB962C8B-B14F-4D97-AF65-F5344CB8AC3E}">
        <p14:creationId xmlns:p14="http://schemas.microsoft.com/office/powerpoint/2010/main" val="337589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2023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9058" t="-2806" r="-7281" b="-13609"/>
            </a:stretch>
          </a:blipFill>
        </p:spPr>
        <p:txBody>
          <a:bodyPr/>
          <a:lstStyle/>
          <a:p>
            <a:r>
              <a:rPr lang="en-US" dirty="0"/>
              <a:t>`</a:t>
            </a:r>
          </a:p>
        </p:txBody>
      </p:sp>
      <p:sp>
        <p:nvSpPr>
          <p:cNvPr id="7" name="TextBox 7"/>
          <p:cNvSpPr txBox="1"/>
          <p:nvPr/>
        </p:nvSpPr>
        <p:spPr>
          <a:xfrm>
            <a:off x="0" y="170731"/>
            <a:ext cx="18288000" cy="3579506"/>
          </a:xfrm>
          <a:prstGeom prst="rect">
            <a:avLst/>
          </a:prstGeom>
        </p:spPr>
        <p:txBody>
          <a:bodyPr wrap="square" lIns="0" tIns="0" rIns="0" bIns="0" rtlCol="0" anchor="t">
            <a:spAutoFit/>
          </a:bodyPr>
          <a:lstStyle/>
          <a:p>
            <a:pPr algn="ctr">
              <a:lnSpc>
                <a:spcPts val="8800"/>
              </a:lnSpc>
            </a:pPr>
            <a:r>
              <a:rPr lang="en-US" sz="8800" dirty="0" err="1">
                <a:solidFill>
                  <a:schemeClr val="bg1"/>
                </a:solidFill>
                <a:latin typeface="Times New Roman" panose="02020603050405020304" pitchFamily="18" charset="0"/>
              </a:rPr>
              <a:t>Bài</a:t>
            </a:r>
            <a:r>
              <a:rPr lang="en-US" sz="8800" dirty="0">
                <a:solidFill>
                  <a:schemeClr val="bg1"/>
                </a:solidFill>
                <a:latin typeface="Times New Roman" panose="02020603050405020304" pitchFamily="18" charset="0"/>
              </a:rPr>
              <a:t> </a:t>
            </a:r>
            <a:r>
              <a:rPr lang="en-US" sz="8800" dirty="0" err="1">
                <a:solidFill>
                  <a:schemeClr val="bg1"/>
                </a:solidFill>
                <a:latin typeface="Times New Roman" panose="02020603050405020304" pitchFamily="18" charset="0"/>
              </a:rPr>
              <a:t>toán</a:t>
            </a:r>
            <a:r>
              <a:rPr lang="en-US" sz="3600" dirty="0">
                <a:solidFill>
                  <a:schemeClr val="bg1"/>
                </a:solidFill>
                <a:latin typeface="Times New Roman" panose="02020603050405020304" pitchFamily="18" charset="0"/>
              </a:rPr>
              <a:t>: </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α = 30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β= 20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 = 10 cm,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 = 20cm. </a:t>
            </a:r>
          </a:p>
          <a:p>
            <a:pPr algn="ctr">
              <a:lnSpc>
                <a:spcPts val="8800"/>
              </a:lnSpc>
            </a:pPr>
            <a:r>
              <a:rPr lang="en-US" sz="4000" kern="1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chu vi tam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endParaRPr lang="vi-VN"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1010"/>
              </a:lnSpc>
            </a:pPr>
            <a:endParaRPr lang="en-US" sz="8800" dirty="0">
              <a:solidFill>
                <a:schemeClr val="bg1"/>
              </a:solidFill>
              <a:latin typeface="Times New Roman" panose="02020603050405020304" pitchFamily="18" charset="0"/>
            </a:endParaRPr>
          </a:p>
        </p:txBody>
      </p:sp>
      <p:sp>
        <p:nvSpPr>
          <p:cNvPr id="8" name="TextBox 14">
            <a:extLst>
              <a:ext uri="{FF2B5EF4-FFF2-40B4-BE49-F238E27FC236}">
                <a16:creationId xmlns:a16="http://schemas.microsoft.com/office/drawing/2014/main" id="{7DBAF9E9-F714-5081-148A-BAE5B1378938}"/>
              </a:ext>
            </a:extLst>
          </p:cNvPr>
          <p:cNvSpPr txBox="1"/>
          <p:nvPr/>
        </p:nvSpPr>
        <p:spPr>
          <a:xfrm>
            <a:off x="0" y="2705100"/>
            <a:ext cx="16764000" cy="552780"/>
          </a:xfrm>
          <a:prstGeom prst="rect">
            <a:avLst/>
          </a:prstGeom>
        </p:spPr>
        <p:txBody>
          <a:bodyPr wrap="square" lIns="0" tIns="0" rIns="0" bIns="0" rtlCol="0" anchor="t">
            <a:spAutoFit/>
          </a:bodyPr>
          <a:lstStyle/>
          <a:p>
            <a:pPr marL="228600" marR="0" indent="228600">
              <a:lnSpc>
                <a:spcPct val="107000"/>
              </a:lnSpc>
              <a:spcBef>
                <a:spcPts val="0"/>
              </a:spcBef>
              <a:spcAft>
                <a:spcPts val="800"/>
              </a:spcAft>
            </a:pP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Khởi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tạo</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mảng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ban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graphicFrame>
        <p:nvGraphicFramePr>
          <p:cNvPr id="4" name="Table 3">
            <a:extLst>
              <a:ext uri="{FF2B5EF4-FFF2-40B4-BE49-F238E27FC236}">
                <a16:creationId xmlns:a16="http://schemas.microsoft.com/office/drawing/2014/main" id="{C8C6BB34-7523-41B5-A631-4FF222F85853}"/>
              </a:ext>
            </a:extLst>
          </p:cNvPr>
          <p:cNvGraphicFramePr>
            <a:graphicFrameLocks noGrp="1"/>
          </p:cNvGraphicFramePr>
          <p:nvPr>
            <p:extLst>
              <p:ext uri="{D42A27DB-BD31-4B8C-83A1-F6EECF244321}">
                <p14:modId xmlns:p14="http://schemas.microsoft.com/office/powerpoint/2010/main" val="175315545"/>
              </p:ext>
            </p:extLst>
          </p:nvPr>
        </p:nvGraphicFramePr>
        <p:xfrm>
          <a:off x="2209800" y="3750237"/>
          <a:ext cx="12921295" cy="6116955"/>
        </p:xfrm>
        <a:graphic>
          <a:graphicData uri="http://schemas.openxmlformats.org/drawingml/2006/table">
            <a:tbl>
              <a:tblPr firstRow="1" firstCol="1" bandRow="1">
                <a:tableStyleId>{5940675A-B579-460E-94D1-54222C63F5DA}</a:tableStyleId>
              </a:tblPr>
              <a:tblGrid>
                <a:gridCol w="1008827">
                  <a:extLst>
                    <a:ext uri="{9D8B030D-6E8A-4147-A177-3AD203B41FA5}">
                      <a16:colId xmlns:a16="http://schemas.microsoft.com/office/drawing/2014/main" val="2347916774"/>
                    </a:ext>
                  </a:extLst>
                </a:gridCol>
                <a:gridCol w="1219477">
                  <a:extLst>
                    <a:ext uri="{9D8B030D-6E8A-4147-A177-3AD203B41FA5}">
                      <a16:colId xmlns:a16="http://schemas.microsoft.com/office/drawing/2014/main" val="2187496546"/>
                    </a:ext>
                  </a:extLst>
                </a:gridCol>
                <a:gridCol w="1272497">
                  <a:extLst>
                    <a:ext uri="{9D8B030D-6E8A-4147-A177-3AD203B41FA5}">
                      <a16:colId xmlns:a16="http://schemas.microsoft.com/office/drawing/2014/main" val="3453377493"/>
                    </a:ext>
                  </a:extLst>
                </a:gridCol>
                <a:gridCol w="1172188">
                  <a:extLst>
                    <a:ext uri="{9D8B030D-6E8A-4147-A177-3AD203B41FA5}">
                      <a16:colId xmlns:a16="http://schemas.microsoft.com/office/drawing/2014/main" val="3907143778"/>
                    </a:ext>
                  </a:extLst>
                </a:gridCol>
                <a:gridCol w="1170755">
                  <a:extLst>
                    <a:ext uri="{9D8B030D-6E8A-4147-A177-3AD203B41FA5}">
                      <a16:colId xmlns:a16="http://schemas.microsoft.com/office/drawing/2014/main" val="4266508268"/>
                    </a:ext>
                  </a:extLst>
                </a:gridCol>
                <a:gridCol w="1170755">
                  <a:extLst>
                    <a:ext uri="{9D8B030D-6E8A-4147-A177-3AD203B41FA5}">
                      <a16:colId xmlns:a16="http://schemas.microsoft.com/office/drawing/2014/main" val="859801121"/>
                    </a:ext>
                  </a:extLst>
                </a:gridCol>
                <a:gridCol w="1170755">
                  <a:extLst>
                    <a:ext uri="{9D8B030D-6E8A-4147-A177-3AD203B41FA5}">
                      <a16:colId xmlns:a16="http://schemas.microsoft.com/office/drawing/2014/main" val="23813165"/>
                    </a:ext>
                  </a:extLst>
                </a:gridCol>
                <a:gridCol w="1170755">
                  <a:extLst>
                    <a:ext uri="{9D8B030D-6E8A-4147-A177-3AD203B41FA5}">
                      <a16:colId xmlns:a16="http://schemas.microsoft.com/office/drawing/2014/main" val="3258229778"/>
                    </a:ext>
                  </a:extLst>
                </a:gridCol>
                <a:gridCol w="1170755">
                  <a:extLst>
                    <a:ext uri="{9D8B030D-6E8A-4147-A177-3AD203B41FA5}">
                      <a16:colId xmlns:a16="http://schemas.microsoft.com/office/drawing/2014/main" val="3691188611"/>
                    </a:ext>
                  </a:extLst>
                </a:gridCol>
                <a:gridCol w="1170755">
                  <a:extLst>
                    <a:ext uri="{9D8B030D-6E8A-4147-A177-3AD203B41FA5}">
                      <a16:colId xmlns:a16="http://schemas.microsoft.com/office/drawing/2014/main" val="2111752869"/>
                    </a:ext>
                  </a:extLst>
                </a:gridCol>
                <a:gridCol w="1223776">
                  <a:extLst>
                    <a:ext uri="{9D8B030D-6E8A-4147-A177-3AD203B41FA5}">
                      <a16:colId xmlns:a16="http://schemas.microsoft.com/office/drawing/2014/main" val="1889887681"/>
                    </a:ext>
                  </a:extLst>
                </a:gridCol>
              </a:tblGrid>
              <a:tr h="1135626">
                <a:tc>
                  <a:txBody>
                    <a:bodyPr/>
                    <a:lstStyle/>
                    <a:p>
                      <a:pPr algn="ctr">
                        <a:lnSpc>
                          <a:spcPct val="107000"/>
                        </a:lnSpc>
                        <a:spcAft>
                          <a:spcPts val="800"/>
                        </a:spcAft>
                      </a:pPr>
                      <a:r>
                        <a:rPr lang="en-US" sz="3200" kern="100" dirty="0" err="1">
                          <a:effectLst/>
                        </a:rPr>
                        <a:t>Yếu</a:t>
                      </a:r>
                      <a:r>
                        <a:rPr lang="en-US" sz="3200" kern="100" dirty="0">
                          <a:effectLst/>
                        </a:rPr>
                        <a:t> </a:t>
                      </a:r>
                      <a:r>
                        <a:rPr lang="en-US" sz="3200" kern="100" dirty="0" err="1">
                          <a:effectLst/>
                        </a:rPr>
                        <a:t>tố</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CT1</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CT2</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CT3</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CT4</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CT5</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CT6</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CT7</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CT8</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CT9</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CT10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69777136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α</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472843267"/>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β</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50577502"/>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δ</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739759976"/>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A</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543461015"/>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B</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79366648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C</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84379121"/>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p</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extLst>
                  <a:ext uri="{0D108BD9-81ED-4DB2-BD59-A6C34878D82A}">
                    <a16:rowId xmlns:a16="http://schemas.microsoft.com/office/drawing/2014/main" val="3322853493"/>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S</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235909079"/>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h</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489565541"/>
                  </a:ext>
                </a:extLst>
              </a:tr>
            </a:tbl>
          </a:graphicData>
        </a:graphic>
      </p:graphicFrame>
    </p:spTree>
    <p:extLst>
      <p:ext uri="{BB962C8B-B14F-4D97-AF65-F5344CB8AC3E}">
        <p14:creationId xmlns:p14="http://schemas.microsoft.com/office/powerpoint/2010/main" val="975405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2023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9058" t="-2806" r="-7281" b="-13609"/>
            </a:stretch>
          </a:blipFill>
        </p:spPr>
        <p:txBody>
          <a:bodyPr/>
          <a:lstStyle/>
          <a:p>
            <a:r>
              <a:rPr lang="en-US" dirty="0"/>
              <a:t>`</a:t>
            </a:r>
          </a:p>
        </p:txBody>
      </p:sp>
      <p:sp>
        <p:nvSpPr>
          <p:cNvPr id="7" name="TextBox 7"/>
          <p:cNvSpPr txBox="1"/>
          <p:nvPr/>
        </p:nvSpPr>
        <p:spPr>
          <a:xfrm>
            <a:off x="0" y="170731"/>
            <a:ext cx="18288000" cy="3579506"/>
          </a:xfrm>
          <a:prstGeom prst="rect">
            <a:avLst/>
          </a:prstGeom>
        </p:spPr>
        <p:txBody>
          <a:bodyPr wrap="square" lIns="0" tIns="0" rIns="0" bIns="0" rtlCol="0" anchor="t">
            <a:spAutoFit/>
          </a:bodyPr>
          <a:lstStyle/>
          <a:p>
            <a:pPr algn="ctr">
              <a:lnSpc>
                <a:spcPts val="8800"/>
              </a:lnSpc>
            </a:pPr>
            <a:r>
              <a:rPr lang="en-US" sz="8800" dirty="0" err="1">
                <a:solidFill>
                  <a:schemeClr val="bg1"/>
                </a:solidFill>
                <a:latin typeface="Times New Roman" panose="02020603050405020304" pitchFamily="18" charset="0"/>
              </a:rPr>
              <a:t>Bài</a:t>
            </a:r>
            <a:r>
              <a:rPr lang="en-US" sz="8800" dirty="0">
                <a:solidFill>
                  <a:schemeClr val="bg1"/>
                </a:solidFill>
                <a:latin typeface="Times New Roman" panose="02020603050405020304" pitchFamily="18" charset="0"/>
              </a:rPr>
              <a:t> </a:t>
            </a:r>
            <a:r>
              <a:rPr lang="en-US" sz="8800" dirty="0" err="1">
                <a:solidFill>
                  <a:schemeClr val="bg1"/>
                </a:solidFill>
                <a:latin typeface="Times New Roman" panose="02020603050405020304" pitchFamily="18" charset="0"/>
              </a:rPr>
              <a:t>toán</a:t>
            </a:r>
            <a:r>
              <a:rPr lang="en-US" sz="3600" dirty="0">
                <a:solidFill>
                  <a:schemeClr val="bg1"/>
                </a:solidFill>
                <a:latin typeface="Times New Roman" panose="02020603050405020304" pitchFamily="18" charset="0"/>
              </a:rPr>
              <a:t>: </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α = 30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β= 20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 = 10 cm,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 = 20cm. </a:t>
            </a:r>
          </a:p>
          <a:p>
            <a:pPr algn="ctr">
              <a:lnSpc>
                <a:spcPts val="8800"/>
              </a:lnSpc>
            </a:pPr>
            <a:r>
              <a:rPr lang="en-US" sz="4000" kern="1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chu vi tam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endParaRPr lang="vi-VN"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1010"/>
              </a:lnSpc>
            </a:pPr>
            <a:endParaRPr lang="en-US" sz="8800" dirty="0">
              <a:solidFill>
                <a:schemeClr val="bg1"/>
              </a:solidFill>
              <a:latin typeface="Times New Roman" panose="02020603050405020304" pitchFamily="18" charset="0"/>
            </a:endParaRPr>
          </a:p>
        </p:txBody>
      </p:sp>
      <p:sp>
        <p:nvSpPr>
          <p:cNvPr id="8" name="TextBox 14">
            <a:extLst>
              <a:ext uri="{FF2B5EF4-FFF2-40B4-BE49-F238E27FC236}">
                <a16:creationId xmlns:a16="http://schemas.microsoft.com/office/drawing/2014/main" id="{7DBAF9E9-F714-5081-148A-BAE5B1378938}"/>
              </a:ext>
            </a:extLst>
          </p:cNvPr>
          <p:cNvSpPr txBox="1"/>
          <p:nvPr/>
        </p:nvSpPr>
        <p:spPr>
          <a:xfrm>
            <a:off x="0" y="2705100"/>
            <a:ext cx="16764000" cy="552780"/>
          </a:xfrm>
          <a:prstGeom prst="rect">
            <a:avLst/>
          </a:prstGeom>
        </p:spPr>
        <p:txBody>
          <a:bodyPr wrap="square" lIns="0" tIns="0" rIns="0" bIns="0" rtlCol="0" anchor="t">
            <a:spAutoFit/>
          </a:bodyPr>
          <a:lstStyle/>
          <a:p>
            <a:pPr marL="228600" marR="0" indent="228600">
              <a:lnSpc>
                <a:spcPct val="107000"/>
              </a:lnSpc>
              <a:spcBef>
                <a:spcPts val="0"/>
              </a:spcBef>
              <a:spcAft>
                <a:spcPts val="800"/>
              </a:spcAft>
            </a:pPr>
            <a:r>
              <a:rPr lang="en-US" sz="36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Mảng</a:t>
            </a:r>
            <a:r>
              <a:rPr lang="en-US"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sau</a:t>
            </a:r>
            <a:r>
              <a:rPr lang="en-US"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khi</a:t>
            </a:r>
            <a:r>
              <a:rPr lang="en-US"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α, β,  A, C</a:t>
            </a:r>
            <a:r>
              <a:rPr lang="en-US"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kích</a:t>
            </a:r>
            <a:r>
              <a:rPr lang="en-US"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hoạt</a:t>
            </a:r>
            <a:endPar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8C6BB34-7523-41B5-A631-4FF222F85853}"/>
              </a:ext>
            </a:extLst>
          </p:cNvPr>
          <p:cNvGraphicFramePr>
            <a:graphicFrameLocks noGrp="1"/>
          </p:cNvGraphicFramePr>
          <p:nvPr>
            <p:extLst>
              <p:ext uri="{D42A27DB-BD31-4B8C-83A1-F6EECF244321}">
                <p14:modId xmlns:p14="http://schemas.microsoft.com/office/powerpoint/2010/main" val="460728565"/>
              </p:ext>
            </p:extLst>
          </p:nvPr>
        </p:nvGraphicFramePr>
        <p:xfrm>
          <a:off x="2209800" y="3750237"/>
          <a:ext cx="12921295" cy="6116955"/>
        </p:xfrm>
        <a:graphic>
          <a:graphicData uri="http://schemas.openxmlformats.org/drawingml/2006/table">
            <a:tbl>
              <a:tblPr firstRow="1" firstCol="1" bandRow="1">
                <a:tableStyleId>{5940675A-B579-460E-94D1-54222C63F5DA}</a:tableStyleId>
              </a:tblPr>
              <a:tblGrid>
                <a:gridCol w="1008827">
                  <a:extLst>
                    <a:ext uri="{9D8B030D-6E8A-4147-A177-3AD203B41FA5}">
                      <a16:colId xmlns:a16="http://schemas.microsoft.com/office/drawing/2014/main" val="2347916774"/>
                    </a:ext>
                  </a:extLst>
                </a:gridCol>
                <a:gridCol w="1219477">
                  <a:extLst>
                    <a:ext uri="{9D8B030D-6E8A-4147-A177-3AD203B41FA5}">
                      <a16:colId xmlns:a16="http://schemas.microsoft.com/office/drawing/2014/main" val="2187496546"/>
                    </a:ext>
                  </a:extLst>
                </a:gridCol>
                <a:gridCol w="1272497">
                  <a:extLst>
                    <a:ext uri="{9D8B030D-6E8A-4147-A177-3AD203B41FA5}">
                      <a16:colId xmlns:a16="http://schemas.microsoft.com/office/drawing/2014/main" val="3453377493"/>
                    </a:ext>
                  </a:extLst>
                </a:gridCol>
                <a:gridCol w="1172188">
                  <a:extLst>
                    <a:ext uri="{9D8B030D-6E8A-4147-A177-3AD203B41FA5}">
                      <a16:colId xmlns:a16="http://schemas.microsoft.com/office/drawing/2014/main" val="3907143778"/>
                    </a:ext>
                  </a:extLst>
                </a:gridCol>
                <a:gridCol w="1170755">
                  <a:extLst>
                    <a:ext uri="{9D8B030D-6E8A-4147-A177-3AD203B41FA5}">
                      <a16:colId xmlns:a16="http://schemas.microsoft.com/office/drawing/2014/main" val="4266508268"/>
                    </a:ext>
                  </a:extLst>
                </a:gridCol>
                <a:gridCol w="1170755">
                  <a:extLst>
                    <a:ext uri="{9D8B030D-6E8A-4147-A177-3AD203B41FA5}">
                      <a16:colId xmlns:a16="http://schemas.microsoft.com/office/drawing/2014/main" val="859801121"/>
                    </a:ext>
                  </a:extLst>
                </a:gridCol>
                <a:gridCol w="1170755">
                  <a:extLst>
                    <a:ext uri="{9D8B030D-6E8A-4147-A177-3AD203B41FA5}">
                      <a16:colId xmlns:a16="http://schemas.microsoft.com/office/drawing/2014/main" val="23813165"/>
                    </a:ext>
                  </a:extLst>
                </a:gridCol>
                <a:gridCol w="1170755">
                  <a:extLst>
                    <a:ext uri="{9D8B030D-6E8A-4147-A177-3AD203B41FA5}">
                      <a16:colId xmlns:a16="http://schemas.microsoft.com/office/drawing/2014/main" val="3258229778"/>
                    </a:ext>
                  </a:extLst>
                </a:gridCol>
                <a:gridCol w="1170755">
                  <a:extLst>
                    <a:ext uri="{9D8B030D-6E8A-4147-A177-3AD203B41FA5}">
                      <a16:colId xmlns:a16="http://schemas.microsoft.com/office/drawing/2014/main" val="3691188611"/>
                    </a:ext>
                  </a:extLst>
                </a:gridCol>
                <a:gridCol w="1170755">
                  <a:extLst>
                    <a:ext uri="{9D8B030D-6E8A-4147-A177-3AD203B41FA5}">
                      <a16:colId xmlns:a16="http://schemas.microsoft.com/office/drawing/2014/main" val="2111752869"/>
                    </a:ext>
                  </a:extLst>
                </a:gridCol>
                <a:gridCol w="1223776">
                  <a:extLst>
                    <a:ext uri="{9D8B030D-6E8A-4147-A177-3AD203B41FA5}">
                      <a16:colId xmlns:a16="http://schemas.microsoft.com/office/drawing/2014/main" val="1889887681"/>
                    </a:ext>
                  </a:extLst>
                </a:gridCol>
              </a:tblGrid>
              <a:tr h="1135626">
                <a:tc>
                  <a:txBody>
                    <a:bodyPr/>
                    <a:lstStyle/>
                    <a:p>
                      <a:pPr algn="ctr">
                        <a:lnSpc>
                          <a:spcPct val="107000"/>
                        </a:lnSpc>
                        <a:spcAft>
                          <a:spcPts val="800"/>
                        </a:spcAft>
                      </a:pPr>
                      <a:r>
                        <a:rPr lang="en-US" sz="3200" kern="100" dirty="0" err="1">
                          <a:effectLst/>
                        </a:rPr>
                        <a:t>Yếu</a:t>
                      </a:r>
                      <a:r>
                        <a:rPr lang="en-US" sz="3200" kern="100" dirty="0">
                          <a:effectLst/>
                        </a:rPr>
                        <a:t> </a:t>
                      </a:r>
                      <a:r>
                        <a:rPr lang="en-US" sz="3200" kern="100" dirty="0" err="1">
                          <a:effectLst/>
                        </a:rPr>
                        <a:t>tố</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CT1</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CT2</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CT3</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CT4</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CT5</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CT6</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CT7</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CT8</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CT9</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CT10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69777136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α</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472843267"/>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β</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highlight>
                            <a:srgbClr val="FFFF00"/>
                          </a:highlight>
                        </a:rPr>
                        <a:t>1</a:t>
                      </a:r>
                      <a:endParaRPr lang="vi-VN" sz="32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50577502"/>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δ</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739759976"/>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A</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543461015"/>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B</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79366648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C</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84379121"/>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p</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extLst>
                  <a:ext uri="{0D108BD9-81ED-4DB2-BD59-A6C34878D82A}">
                    <a16:rowId xmlns:a16="http://schemas.microsoft.com/office/drawing/2014/main" val="3322853493"/>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S</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235909079"/>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h</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489565541"/>
                  </a:ext>
                </a:extLst>
              </a:tr>
            </a:tbl>
          </a:graphicData>
        </a:graphic>
      </p:graphicFrame>
    </p:spTree>
    <p:extLst>
      <p:ext uri="{BB962C8B-B14F-4D97-AF65-F5344CB8AC3E}">
        <p14:creationId xmlns:p14="http://schemas.microsoft.com/office/powerpoint/2010/main" val="2897987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2023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9058" t="-2806" r="-7281" b="-13609"/>
            </a:stretch>
          </a:blipFill>
        </p:spPr>
        <p:txBody>
          <a:bodyPr/>
          <a:lstStyle/>
          <a:p>
            <a:r>
              <a:rPr lang="en-US" dirty="0"/>
              <a:t>`</a:t>
            </a:r>
          </a:p>
        </p:txBody>
      </p:sp>
      <p:sp>
        <p:nvSpPr>
          <p:cNvPr id="7" name="TextBox 7"/>
          <p:cNvSpPr txBox="1"/>
          <p:nvPr/>
        </p:nvSpPr>
        <p:spPr>
          <a:xfrm>
            <a:off x="0" y="170731"/>
            <a:ext cx="18288000" cy="3579506"/>
          </a:xfrm>
          <a:prstGeom prst="rect">
            <a:avLst/>
          </a:prstGeom>
        </p:spPr>
        <p:txBody>
          <a:bodyPr wrap="square" lIns="0" tIns="0" rIns="0" bIns="0" rtlCol="0" anchor="t">
            <a:spAutoFit/>
          </a:bodyPr>
          <a:lstStyle/>
          <a:p>
            <a:pPr algn="ctr">
              <a:lnSpc>
                <a:spcPts val="8800"/>
              </a:lnSpc>
            </a:pPr>
            <a:r>
              <a:rPr lang="en-US" sz="8800" dirty="0" err="1">
                <a:solidFill>
                  <a:schemeClr val="bg1"/>
                </a:solidFill>
                <a:latin typeface="Times New Roman" panose="02020603050405020304" pitchFamily="18" charset="0"/>
              </a:rPr>
              <a:t>Bài</a:t>
            </a:r>
            <a:r>
              <a:rPr lang="en-US" sz="8800" dirty="0">
                <a:solidFill>
                  <a:schemeClr val="bg1"/>
                </a:solidFill>
                <a:latin typeface="Times New Roman" panose="02020603050405020304" pitchFamily="18" charset="0"/>
              </a:rPr>
              <a:t> </a:t>
            </a:r>
            <a:r>
              <a:rPr lang="en-US" sz="8800" dirty="0" err="1">
                <a:solidFill>
                  <a:schemeClr val="bg1"/>
                </a:solidFill>
                <a:latin typeface="Times New Roman" panose="02020603050405020304" pitchFamily="18" charset="0"/>
              </a:rPr>
              <a:t>toán</a:t>
            </a:r>
            <a:r>
              <a:rPr lang="en-US" sz="3600" dirty="0">
                <a:solidFill>
                  <a:schemeClr val="bg1"/>
                </a:solidFill>
                <a:latin typeface="Times New Roman" panose="02020603050405020304" pitchFamily="18" charset="0"/>
              </a:rPr>
              <a:t>: </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α = 30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β= 20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 = 10 cm,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 = 20cm. </a:t>
            </a:r>
          </a:p>
          <a:p>
            <a:pPr algn="ctr">
              <a:lnSpc>
                <a:spcPts val="8800"/>
              </a:lnSpc>
            </a:pPr>
            <a:r>
              <a:rPr lang="en-US" sz="4000" kern="1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chu vi tam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endParaRPr lang="vi-VN"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1010"/>
              </a:lnSpc>
            </a:pPr>
            <a:endParaRPr lang="en-US" sz="8800" dirty="0">
              <a:solidFill>
                <a:schemeClr val="bg1"/>
              </a:solidFill>
              <a:latin typeface="Times New Roman" panose="02020603050405020304" pitchFamily="18" charset="0"/>
            </a:endParaRPr>
          </a:p>
        </p:txBody>
      </p:sp>
      <p:sp>
        <p:nvSpPr>
          <p:cNvPr id="8" name="TextBox 14">
            <a:extLst>
              <a:ext uri="{FF2B5EF4-FFF2-40B4-BE49-F238E27FC236}">
                <a16:creationId xmlns:a16="http://schemas.microsoft.com/office/drawing/2014/main" id="{7DBAF9E9-F714-5081-148A-BAE5B1378938}"/>
              </a:ext>
            </a:extLst>
          </p:cNvPr>
          <p:cNvSpPr txBox="1"/>
          <p:nvPr/>
        </p:nvSpPr>
        <p:spPr>
          <a:xfrm>
            <a:off x="288447" y="2758747"/>
            <a:ext cx="16764000" cy="491417"/>
          </a:xfrm>
          <a:prstGeom prst="rect">
            <a:avLst/>
          </a:prstGeom>
        </p:spPr>
        <p:txBody>
          <a:bodyPr wrap="square" lIns="0" tIns="0" rIns="0" bIns="0" rtlCol="0" anchor="t">
            <a:spAutoFit/>
          </a:bodyPr>
          <a:lstStyle/>
          <a:p>
            <a:pPr>
              <a:lnSpc>
                <a:spcPct val="107000"/>
              </a:lnSpc>
              <a:spcAft>
                <a:spcPts val="800"/>
              </a:spcAft>
            </a:pP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cột</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CT1 ta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(1+1-(-1))=3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dòng</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yếu</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endParaRPr lang="vi-VN"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8C6BB34-7523-41B5-A631-4FF222F85853}"/>
              </a:ext>
            </a:extLst>
          </p:cNvPr>
          <p:cNvGraphicFramePr>
            <a:graphicFrameLocks noGrp="1"/>
          </p:cNvGraphicFramePr>
          <p:nvPr>
            <p:extLst>
              <p:ext uri="{D42A27DB-BD31-4B8C-83A1-F6EECF244321}">
                <p14:modId xmlns:p14="http://schemas.microsoft.com/office/powerpoint/2010/main" val="1977542469"/>
              </p:ext>
            </p:extLst>
          </p:nvPr>
        </p:nvGraphicFramePr>
        <p:xfrm>
          <a:off x="2209800" y="3750237"/>
          <a:ext cx="12921295" cy="6116955"/>
        </p:xfrm>
        <a:graphic>
          <a:graphicData uri="http://schemas.openxmlformats.org/drawingml/2006/table">
            <a:tbl>
              <a:tblPr firstRow="1" firstCol="1" bandRow="1">
                <a:tableStyleId>{5940675A-B579-460E-94D1-54222C63F5DA}</a:tableStyleId>
              </a:tblPr>
              <a:tblGrid>
                <a:gridCol w="1008827">
                  <a:extLst>
                    <a:ext uri="{9D8B030D-6E8A-4147-A177-3AD203B41FA5}">
                      <a16:colId xmlns:a16="http://schemas.microsoft.com/office/drawing/2014/main" val="2347916774"/>
                    </a:ext>
                  </a:extLst>
                </a:gridCol>
                <a:gridCol w="1219477">
                  <a:extLst>
                    <a:ext uri="{9D8B030D-6E8A-4147-A177-3AD203B41FA5}">
                      <a16:colId xmlns:a16="http://schemas.microsoft.com/office/drawing/2014/main" val="2187496546"/>
                    </a:ext>
                  </a:extLst>
                </a:gridCol>
                <a:gridCol w="1272497">
                  <a:extLst>
                    <a:ext uri="{9D8B030D-6E8A-4147-A177-3AD203B41FA5}">
                      <a16:colId xmlns:a16="http://schemas.microsoft.com/office/drawing/2014/main" val="3453377493"/>
                    </a:ext>
                  </a:extLst>
                </a:gridCol>
                <a:gridCol w="1172188">
                  <a:extLst>
                    <a:ext uri="{9D8B030D-6E8A-4147-A177-3AD203B41FA5}">
                      <a16:colId xmlns:a16="http://schemas.microsoft.com/office/drawing/2014/main" val="3907143778"/>
                    </a:ext>
                  </a:extLst>
                </a:gridCol>
                <a:gridCol w="1170755">
                  <a:extLst>
                    <a:ext uri="{9D8B030D-6E8A-4147-A177-3AD203B41FA5}">
                      <a16:colId xmlns:a16="http://schemas.microsoft.com/office/drawing/2014/main" val="4266508268"/>
                    </a:ext>
                  </a:extLst>
                </a:gridCol>
                <a:gridCol w="1170755">
                  <a:extLst>
                    <a:ext uri="{9D8B030D-6E8A-4147-A177-3AD203B41FA5}">
                      <a16:colId xmlns:a16="http://schemas.microsoft.com/office/drawing/2014/main" val="859801121"/>
                    </a:ext>
                  </a:extLst>
                </a:gridCol>
                <a:gridCol w="1170755">
                  <a:extLst>
                    <a:ext uri="{9D8B030D-6E8A-4147-A177-3AD203B41FA5}">
                      <a16:colId xmlns:a16="http://schemas.microsoft.com/office/drawing/2014/main" val="23813165"/>
                    </a:ext>
                  </a:extLst>
                </a:gridCol>
                <a:gridCol w="1170755">
                  <a:extLst>
                    <a:ext uri="{9D8B030D-6E8A-4147-A177-3AD203B41FA5}">
                      <a16:colId xmlns:a16="http://schemas.microsoft.com/office/drawing/2014/main" val="3258229778"/>
                    </a:ext>
                  </a:extLst>
                </a:gridCol>
                <a:gridCol w="1170755">
                  <a:extLst>
                    <a:ext uri="{9D8B030D-6E8A-4147-A177-3AD203B41FA5}">
                      <a16:colId xmlns:a16="http://schemas.microsoft.com/office/drawing/2014/main" val="3691188611"/>
                    </a:ext>
                  </a:extLst>
                </a:gridCol>
                <a:gridCol w="1170755">
                  <a:extLst>
                    <a:ext uri="{9D8B030D-6E8A-4147-A177-3AD203B41FA5}">
                      <a16:colId xmlns:a16="http://schemas.microsoft.com/office/drawing/2014/main" val="2111752869"/>
                    </a:ext>
                  </a:extLst>
                </a:gridCol>
                <a:gridCol w="1223776">
                  <a:extLst>
                    <a:ext uri="{9D8B030D-6E8A-4147-A177-3AD203B41FA5}">
                      <a16:colId xmlns:a16="http://schemas.microsoft.com/office/drawing/2014/main" val="1889887681"/>
                    </a:ext>
                  </a:extLst>
                </a:gridCol>
              </a:tblGrid>
              <a:tr h="1135626">
                <a:tc>
                  <a:txBody>
                    <a:bodyPr/>
                    <a:lstStyle/>
                    <a:p>
                      <a:pPr algn="ctr">
                        <a:lnSpc>
                          <a:spcPct val="107000"/>
                        </a:lnSpc>
                        <a:spcAft>
                          <a:spcPts val="800"/>
                        </a:spcAft>
                      </a:pPr>
                      <a:r>
                        <a:rPr lang="en-US" sz="3200" kern="100" dirty="0" err="1">
                          <a:effectLst/>
                        </a:rPr>
                        <a:t>Yếu</a:t>
                      </a:r>
                      <a:r>
                        <a:rPr lang="en-US" sz="3200" kern="100" dirty="0">
                          <a:effectLst/>
                        </a:rPr>
                        <a:t> </a:t>
                      </a:r>
                      <a:r>
                        <a:rPr lang="en-US" sz="3200" kern="100" dirty="0" err="1">
                          <a:effectLst/>
                        </a:rPr>
                        <a:t>tố</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CT1</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CT2</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CT3</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CT4</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CT5</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CT6</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CT7</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CT8</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CT9</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CT10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69777136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α</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472843267"/>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β</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highlight>
                            <a:srgbClr val="FFFF00"/>
                          </a:highlight>
                        </a:rPr>
                        <a:t>1</a:t>
                      </a:r>
                      <a:endParaRPr lang="vi-VN" sz="32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50577502"/>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δ</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739759976"/>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A</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543461015"/>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B</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79366648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C</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84379121"/>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p</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extLst>
                  <a:ext uri="{0D108BD9-81ED-4DB2-BD59-A6C34878D82A}">
                    <a16:rowId xmlns:a16="http://schemas.microsoft.com/office/drawing/2014/main" val="3322853493"/>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S</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235909079"/>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h</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489565541"/>
                  </a:ext>
                </a:extLst>
              </a:tr>
            </a:tbl>
          </a:graphicData>
        </a:graphic>
      </p:graphicFrame>
    </p:spTree>
    <p:extLst>
      <p:ext uri="{BB962C8B-B14F-4D97-AF65-F5344CB8AC3E}">
        <p14:creationId xmlns:p14="http://schemas.microsoft.com/office/powerpoint/2010/main" val="2843079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857" t="-3269" r="-6421" b="-15485"/>
            </a:stretch>
          </a:blipFill>
        </p:spPr>
        <p:txBody>
          <a:bodyPr/>
          <a:lstStyle/>
          <a:p>
            <a:endParaRPr lang="en-US"/>
          </a:p>
        </p:txBody>
      </p:sp>
      <p:sp>
        <p:nvSpPr>
          <p:cNvPr id="4" name="TextBox 4"/>
          <p:cNvSpPr txBox="1"/>
          <p:nvPr/>
        </p:nvSpPr>
        <p:spPr>
          <a:xfrm>
            <a:off x="457200" y="-1673675"/>
            <a:ext cx="15697200" cy="3260508"/>
          </a:xfrm>
          <a:prstGeom prst="rect">
            <a:avLst/>
          </a:prstGeom>
        </p:spPr>
        <p:txBody>
          <a:bodyPr wrap="square" lIns="0" tIns="0" rIns="0" bIns="0" rtlCol="0" anchor="t">
            <a:spAutoFit/>
          </a:bodyPr>
          <a:lstStyle/>
          <a:p>
            <a:pPr>
              <a:lnSpc>
                <a:spcPts val="32397"/>
              </a:lnSpc>
            </a:pPr>
            <a:r>
              <a:rPr lang="en-US" sz="4800" spc="393" dirty="0" err="1">
                <a:solidFill>
                  <a:srgbClr val="FFFFFF"/>
                </a:solidFill>
                <a:latin typeface="Times New Roman" panose="02020603050405020304" pitchFamily="18" charset="0"/>
              </a:rPr>
              <a:t>Giải</a:t>
            </a:r>
            <a:r>
              <a:rPr lang="en-US" sz="4800" spc="393" dirty="0">
                <a:solidFill>
                  <a:srgbClr val="FFFFFF"/>
                </a:solidFill>
                <a:latin typeface="Times New Roman" panose="02020603050405020304" pitchFamily="18" charset="0"/>
              </a:rPr>
              <a:t> </a:t>
            </a:r>
            <a:r>
              <a:rPr lang="en-US" sz="4800" spc="393" dirty="0" err="1">
                <a:solidFill>
                  <a:srgbClr val="FFFFFF"/>
                </a:solidFill>
                <a:latin typeface="Times New Roman" panose="02020603050405020304" pitchFamily="18" charset="0"/>
              </a:rPr>
              <a:t>bài</a:t>
            </a:r>
            <a:r>
              <a:rPr lang="en-US" sz="4800" spc="393" dirty="0">
                <a:solidFill>
                  <a:srgbClr val="FFFFFF"/>
                </a:solidFill>
                <a:latin typeface="Times New Roman" panose="02020603050405020304" pitchFamily="18" charset="0"/>
              </a:rPr>
              <a:t> </a:t>
            </a:r>
            <a:r>
              <a:rPr lang="en-US" sz="4800" spc="393" dirty="0" err="1">
                <a:solidFill>
                  <a:srgbClr val="FFFFFF"/>
                </a:solidFill>
                <a:latin typeface="Times New Roman" panose="02020603050405020304" pitchFamily="18" charset="0"/>
              </a:rPr>
              <a:t>toán</a:t>
            </a:r>
            <a:r>
              <a:rPr lang="en-US" sz="4800" spc="393" dirty="0">
                <a:solidFill>
                  <a:srgbClr val="FFFFFF"/>
                </a:solidFill>
                <a:latin typeface="Times New Roman" panose="02020603050405020304" pitchFamily="18" charset="0"/>
              </a:rPr>
              <a:t> </a:t>
            </a:r>
            <a:r>
              <a:rPr lang="en-US" sz="4800" spc="393" dirty="0" err="1">
                <a:solidFill>
                  <a:srgbClr val="FFFFFF"/>
                </a:solidFill>
                <a:latin typeface="Times New Roman" panose="02020603050405020304" pitchFamily="18" charset="0"/>
              </a:rPr>
              <a:t>trong</a:t>
            </a:r>
            <a:r>
              <a:rPr lang="en-US" sz="4800" spc="393" dirty="0">
                <a:solidFill>
                  <a:srgbClr val="FFFFFF"/>
                </a:solidFill>
                <a:latin typeface="Times New Roman" panose="02020603050405020304" pitchFamily="18" charset="0"/>
              </a:rPr>
              <a:t> tam </a:t>
            </a:r>
            <a:r>
              <a:rPr lang="en-US" sz="4800" spc="393" dirty="0" err="1">
                <a:solidFill>
                  <a:srgbClr val="FFFFFF"/>
                </a:solidFill>
                <a:latin typeface="Times New Roman" panose="02020603050405020304" pitchFamily="18" charset="0"/>
              </a:rPr>
              <a:t>giác</a:t>
            </a:r>
            <a:r>
              <a:rPr lang="en-US" sz="4800" spc="393" dirty="0">
                <a:solidFill>
                  <a:srgbClr val="FFFFFF"/>
                </a:solidFill>
                <a:latin typeface="Times New Roman" panose="02020603050405020304" pitchFamily="18" charset="0"/>
              </a:rPr>
              <a:t> </a:t>
            </a:r>
            <a:r>
              <a:rPr lang="en-US" sz="4800" spc="393" dirty="0" err="1">
                <a:solidFill>
                  <a:srgbClr val="FFFFFF"/>
                </a:solidFill>
                <a:latin typeface="Times New Roman" panose="02020603050405020304" pitchFamily="18" charset="0"/>
              </a:rPr>
              <a:t>bằng</a:t>
            </a:r>
            <a:r>
              <a:rPr lang="en-US" sz="4800" spc="393" dirty="0">
                <a:solidFill>
                  <a:srgbClr val="FFFFFF"/>
                </a:solidFill>
                <a:latin typeface="Times New Roman" panose="02020603050405020304" pitchFamily="18" charset="0"/>
              </a:rPr>
              <a:t> </a:t>
            </a:r>
            <a:r>
              <a:rPr lang="en-US" sz="4800" spc="393" dirty="0" err="1">
                <a:solidFill>
                  <a:srgbClr val="FFFFFF"/>
                </a:solidFill>
                <a:latin typeface="Times New Roman" panose="02020603050405020304" pitchFamily="18" charset="0"/>
              </a:rPr>
              <a:t>mạng</a:t>
            </a:r>
            <a:r>
              <a:rPr lang="en-US" sz="4800" spc="393" dirty="0">
                <a:solidFill>
                  <a:srgbClr val="FFFFFF"/>
                </a:solidFill>
                <a:latin typeface="Times New Roman" panose="02020603050405020304" pitchFamily="18" charset="0"/>
              </a:rPr>
              <a:t> </a:t>
            </a:r>
            <a:r>
              <a:rPr lang="en-US" sz="4800" spc="393" dirty="0" err="1">
                <a:solidFill>
                  <a:srgbClr val="FFFFFF"/>
                </a:solidFill>
                <a:latin typeface="Times New Roman" panose="02020603050405020304" pitchFamily="18" charset="0"/>
              </a:rPr>
              <a:t>ngữ</a:t>
            </a:r>
            <a:r>
              <a:rPr lang="en-US" sz="4800" spc="393" dirty="0">
                <a:solidFill>
                  <a:srgbClr val="FFFFFF"/>
                </a:solidFill>
                <a:latin typeface="Times New Roman" panose="02020603050405020304" pitchFamily="18" charset="0"/>
              </a:rPr>
              <a:t> </a:t>
            </a:r>
            <a:r>
              <a:rPr lang="en-US" sz="4800" spc="393" dirty="0" err="1">
                <a:solidFill>
                  <a:srgbClr val="FFFFFF"/>
                </a:solidFill>
                <a:latin typeface="Times New Roman" panose="02020603050405020304" pitchFamily="18" charset="0"/>
              </a:rPr>
              <a:t>nghĩa</a:t>
            </a:r>
            <a:endParaRPr lang="en-US" sz="4800" spc="393" dirty="0">
              <a:solidFill>
                <a:srgbClr val="FFFFFF"/>
              </a:solidFill>
              <a:latin typeface="Times New Roman" panose="02020603050405020304" pitchFamily="18" charset="0"/>
            </a:endParaRPr>
          </a:p>
        </p:txBody>
      </p:sp>
      <p:grpSp>
        <p:nvGrpSpPr>
          <p:cNvPr id="5" name="Group 5"/>
          <p:cNvGrpSpPr/>
          <p:nvPr/>
        </p:nvGrpSpPr>
        <p:grpSpPr>
          <a:xfrm>
            <a:off x="1699277" y="4045768"/>
            <a:ext cx="800090" cy="1202563"/>
            <a:chOff x="0" y="0"/>
            <a:chExt cx="1066786" cy="1603418"/>
          </a:xfrm>
        </p:grpSpPr>
        <p:sp>
          <p:nvSpPr>
            <p:cNvPr id="6" name="Freeform 6"/>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dirty="0">
                  <a:solidFill>
                    <a:srgbClr val="374F90"/>
                  </a:solidFill>
                  <a:latin typeface="Times New Roman" panose="02020603050405020304" pitchFamily="18" charset="0"/>
                </a:rPr>
                <a:t>1</a:t>
              </a:r>
            </a:p>
          </p:txBody>
        </p:sp>
      </p:grpSp>
      <p:grpSp>
        <p:nvGrpSpPr>
          <p:cNvPr id="8" name="Group 8"/>
          <p:cNvGrpSpPr/>
          <p:nvPr/>
        </p:nvGrpSpPr>
        <p:grpSpPr>
          <a:xfrm>
            <a:off x="1699277" y="5259205"/>
            <a:ext cx="800090" cy="1202563"/>
            <a:chOff x="0" y="0"/>
            <a:chExt cx="1066786" cy="1603418"/>
          </a:xfrm>
        </p:grpSpPr>
        <p:sp>
          <p:nvSpPr>
            <p:cNvPr id="9" name="Freeform 9"/>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dirty="0">
                  <a:solidFill>
                    <a:srgbClr val="374F90"/>
                  </a:solidFill>
                  <a:latin typeface="Times New Roman" panose="02020603050405020304" pitchFamily="18" charset="0"/>
                </a:rPr>
                <a:t>2</a:t>
              </a:r>
            </a:p>
          </p:txBody>
        </p:sp>
      </p:grpSp>
      <p:grpSp>
        <p:nvGrpSpPr>
          <p:cNvPr id="11" name="Group 11"/>
          <p:cNvGrpSpPr/>
          <p:nvPr/>
        </p:nvGrpSpPr>
        <p:grpSpPr>
          <a:xfrm>
            <a:off x="1722582" y="6461769"/>
            <a:ext cx="800090" cy="1202563"/>
            <a:chOff x="0" y="0"/>
            <a:chExt cx="1066786" cy="1603418"/>
          </a:xfrm>
        </p:grpSpPr>
        <p:sp>
          <p:nvSpPr>
            <p:cNvPr id="12" name="Freeform 12"/>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dirty="0">
                  <a:solidFill>
                    <a:srgbClr val="374F90"/>
                  </a:solidFill>
                  <a:latin typeface="Times New Roman" panose="02020603050405020304" pitchFamily="18" charset="0"/>
                </a:rPr>
                <a:t>3</a:t>
              </a:r>
            </a:p>
          </p:txBody>
        </p:sp>
      </p:grpSp>
      <p:grpSp>
        <p:nvGrpSpPr>
          <p:cNvPr id="23" name="Group 23"/>
          <p:cNvGrpSpPr/>
          <p:nvPr/>
        </p:nvGrpSpPr>
        <p:grpSpPr>
          <a:xfrm>
            <a:off x="6475483" y="3990145"/>
            <a:ext cx="800090" cy="1202563"/>
            <a:chOff x="0" y="0"/>
            <a:chExt cx="1066786" cy="1603418"/>
          </a:xfrm>
        </p:grpSpPr>
        <p:sp>
          <p:nvSpPr>
            <p:cNvPr id="24" name="Freeform 24"/>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dirty="0">
                  <a:solidFill>
                    <a:srgbClr val="374F90"/>
                  </a:solidFill>
                  <a:latin typeface="Times New Roman" panose="02020603050405020304" pitchFamily="18" charset="0"/>
                </a:rPr>
                <a:t>4</a:t>
              </a:r>
            </a:p>
          </p:txBody>
        </p:sp>
      </p:grpSp>
      <p:sp>
        <p:nvSpPr>
          <p:cNvPr id="29" name="Freeform 29"/>
          <p:cNvSpPr/>
          <p:nvPr/>
        </p:nvSpPr>
        <p:spPr>
          <a:xfrm>
            <a:off x="11001054" y="1560921"/>
            <a:ext cx="6491797" cy="7706320"/>
          </a:xfrm>
          <a:custGeom>
            <a:avLst/>
            <a:gdLst/>
            <a:ahLst/>
            <a:cxnLst/>
            <a:rect l="l" t="t" r="r" b="b"/>
            <a:pathLst>
              <a:path w="6491797" h="7706320">
                <a:moveTo>
                  <a:pt x="0" y="0"/>
                </a:moveTo>
                <a:lnTo>
                  <a:pt x="6491797" y="0"/>
                </a:lnTo>
                <a:lnTo>
                  <a:pt x="6491797" y="7706320"/>
                </a:lnTo>
                <a:lnTo>
                  <a:pt x="0" y="7706320"/>
                </a:lnTo>
                <a:lnTo>
                  <a:pt x="0" y="0"/>
                </a:lnTo>
                <a:close/>
              </a:path>
            </a:pathLst>
          </a:custGeom>
          <a:blipFill>
            <a:blip r:embed="rId5">
              <a:extLst>
                <a:ext uri="{96DAC541-7B7A-43D3-8B79-37D633B846F1}">
                  <asvg:svgBlip xmlns:asvg="http://schemas.microsoft.com/office/drawing/2016/SVG/main" r:embed="rId6"/>
                </a:ext>
              </a:extLst>
            </a:blip>
            <a:stretch>
              <a:fillRect b="-95906"/>
            </a:stretch>
          </a:blipFill>
        </p:spPr>
      </p:sp>
      <p:sp>
        <p:nvSpPr>
          <p:cNvPr id="30" name="TextBox 30"/>
          <p:cNvSpPr txBox="1"/>
          <p:nvPr/>
        </p:nvSpPr>
        <p:spPr>
          <a:xfrm>
            <a:off x="2858486" y="4433845"/>
            <a:ext cx="2475513" cy="332399"/>
          </a:xfrm>
          <a:prstGeom prst="rect">
            <a:avLst/>
          </a:prstGeom>
        </p:spPr>
        <p:txBody>
          <a:bodyPr wrap="square" lIns="0" tIns="0" rIns="0" bIns="0" rtlCol="0" anchor="t">
            <a:spAutoFit/>
          </a:bodyPr>
          <a:lstStyle/>
          <a:p>
            <a:pPr>
              <a:lnSpc>
                <a:spcPts val="2386"/>
              </a:lnSpc>
            </a:pPr>
            <a:r>
              <a:rPr lang="en-US" sz="2800" spc="18">
                <a:solidFill>
                  <a:srgbClr val="FFFFFF"/>
                </a:solidFill>
                <a:latin typeface="TT Chocolates"/>
              </a:rPr>
              <a:t>Mạng ngữ nghĩa</a:t>
            </a:r>
          </a:p>
        </p:txBody>
      </p:sp>
      <p:sp>
        <p:nvSpPr>
          <p:cNvPr id="31" name="TextBox 31"/>
          <p:cNvSpPr txBox="1"/>
          <p:nvPr/>
        </p:nvSpPr>
        <p:spPr>
          <a:xfrm>
            <a:off x="2858487" y="5617835"/>
            <a:ext cx="2302098" cy="640175"/>
          </a:xfrm>
          <a:prstGeom prst="rect">
            <a:avLst/>
          </a:prstGeom>
        </p:spPr>
        <p:txBody>
          <a:bodyPr lIns="0" tIns="0" rIns="0" bIns="0" rtlCol="0" anchor="t">
            <a:spAutoFit/>
          </a:bodyPr>
          <a:lstStyle/>
          <a:p>
            <a:pPr>
              <a:lnSpc>
                <a:spcPts val="2386"/>
              </a:lnSpc>
            </a:pPr>
            <a:r>
              <a:rPr lang="en-US" sz="2800" spc="18">
                <a:solidFill>
                  <a:srgbClr val="FFFFFF"/>
                </a:solidFill>
                <a:latin typeface="TT Chocolates"/>
              </a:rPr>
              <a:t>Ưu điểm và nhược điểm</a:t>
            </a:r>
          </a:p>
        </p:txBody>
      </p:sp>
      <p:sp>
        <p:nvSpPr>
          <p:cNvPr id="32" name="TextBox 32"/>
          <p:cNvSpPr txBox="1"/>
          <p:nvPr/>
        </p:nvSpPr>
        <p:spPr>
          <a:xfrm>
            <a:off x="2858487" y="6802704"/>
            <a:ext cx="2302098" cy="332399"/>
          </a:xfrm>
          <a:prstGeom prst="rect">
            <a:avLst/>
          </a:prstGeom>
        </p:spPr>
        <p:txBody>
          <a:bodyPr lIns="0" tIns="0" rIns="0" bIns="0" rtlCol="0" anchor="t">
            <a:spAutoFit/>
          </a:bodyPr>
          <a:lstStyle/>
          <a:p>
            <a:pPr>
              <a:lnSpc>
                <a:spcPts val="2386"/>
              </a:lnSpc>
            </a:pPr>
            <a:r>
              <a:rPr lang="en-US" sz="2800" spc="18">
                <a:solidFill>
                  <a:srgbClr val="FFFFFF"/>
                </a:solidFill>
                <a:latin typeface="TT Chocolates"/>
              </a:rPr>
              <a:t>Ứng dụng</a:t>
            </a:r>
          </a:p>
        </p:txBody>
      </p:sp>
      <p:sp>
        <p:nvSpPr>
          <p:cNvPr id="36" name="TextBox 36"/>
          <p:cNvSpPr txBox="1"/>
          <p:nvPr/>
        </p:nvSpPr>
        <p:spPr>
          <a:xfrm>
            <a:off x="7590974" y="4448684"/>
            <a:ext cx="2302098" cy="332399"/>
          </a:xfrm>
          <a:prstGeom prst="rect">
            <a:avLst/>
          </a:prstGeom>
        </p:spPr>
        <p:txBody>
          <a:bodyPr lIns="0" tIns="0" rIns="0" bIns="0" rtlCol="0" anchor="t">
            <a:spAutoFit/>
          </a:bodyPr>
          <a:lstStyle/>
          <a:p>
            <a:pPr>
              <a:lnSpc>
                <a:spcPts val="2386"/>
              </a:lnSpc>
            </a:pPr>
            <a:r>
              <a:rPr lang="en-US" sz="2800" spc="18" dirty="0" err="1">
                <a:solidFill>
                  <a:srgbClr val="FFFFFF"/>
                </a:solidFill>
                <a:latin typeface="TT Chocolates"/>
              </a:rPr>
              <a:t>Thiết</a:t>
            </a:r>
            <a:r>
              <a:rPr lang="en-US" sz="2800" spc="18" dirty="0">
                <a:solidFill>
                  <a:srgbClr val="FFFFFF"/>
                </a:solidFill>
                <a:latin typeface="TT Chocolates"/>
              </a:rPr>
              <a:t> </a:t>
            </a:r>
            <a:r>
              <a:rPr lang="en-US" sz="2800" spc="18" dirty="0" err="1">
                <a:solidFill>
                  <a:srgbClr val="FFFFFF"/>
                </a:solidFill>
                <a:latin typeface="TT Chocolates"/>
              </a:rPr>
              <a:t>kế</a:t>
            </a:r>
            <a:endParaRPr lang="en-US" sz="2800" spc="18" dirty="0">
              <a:solidFill>
                <a:srgbClr val="FFFFFF"/>
              </a:solidFill>
              <a:latin typeface="TT Chocolates"/>
            </a:endParaRPr>
          </a:p>
        </p:txBody>
      </p:sp>
      <p:grpSp>
        <p:nvGrpSpPr>
          <p:cNvPr id="38" name="Group 23">
            <a:extLst>
              <a:ext uri="{FF2B5EF4-FFF2-40B4-BE49-F238E27FC236}">
                <a16:creationId xmlns:a16="http://schemas.microsoft.com/office/drawing/2014/main" id="{1A83A960-2185-4D38-8CED-ECD010100437}"/>
              </a:ext>
            </a:extLst>
          </p:cNvPr>
          <p:cNvGrpSpPr/>
          <p:nvPr/>
        </p:nvGrpSpPr>
        <p:grpSpPr>
          <a:xfrm>
            <a:off x="6475483" y="5336640"/>
            <a:ext cx="800090" cy="1202563"/>
            <a:chOff x="0" y="0"/>
            <a:chExt cx="1066786" cy="1603418"/>
          </a:xfrm>
        </p:grpSpPr>
        <p:sp>
          <p:nvSpPr>
            <p:cNvPr id="39" name="Freeform 24">
              <a:extLst>
                <a:ext uri="{FF2B5EF4-FFF2-40B4-BE49-F238E27FC236}">
                  <a16:creationId xmlns:a16="http://schemas.microsoft.com/office/drawing/2014/main" id="{6994C437-4075-4761-9AEE-CDA591EB1E29}"/>
                </a:ext>
              </a:extLst>
            </p:cNvPr>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0" name="TextBox 25">
              <a:extLst>
                <a:ext uri="{FF2B5EF4-FFF2-40B4-BE49-F238E27FC236}">
                  <a16:creationId xmlns:a16="http://schemas.microsoft.com/office/drawing/2014/main" id="{D29DBDF2-E39E-4B92-8EE6-34D8C3ACFAEB}"/>
                </a:ext>
              </a:extLst>
            </p:cNvPr>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dirty="0">
                  <a:solidFill>
                    <a:srgbClr val="374F90"/>
                  </a:solidFill>
                  <a:latin typeface="Times New Roman" panose="02020603050405020304" pitchFamily="18" charset="0"/>
                </a:rPr>
                <a:t>5</a:t>
              </a:r>
            </a:p>
          </p:txBody>
        </p:sp>
      </p:grpSp>
      <p:sp>
        <p:nvSpPr>
          <p:cNvPr id="41" name="TextBox 36">
            <a:extLst>
              <a:ext uri="{FF2B5EF4-FFF2-40B4-BE49-F238E27FC236}">
                <a16:creationId xmlns:a16="http://schemas.microsoft.com/office/drawing/2014/main" id="{79B2EFA5-113D-41E3-8D1F-CFA34D28E879}"/>
              </a:ext>
            </a:extLst>
          </p:cNvPr>
          <p:cNvSpPr txBox="1"/>
          <p:nvPr/>
        </p:nvSpPr>
        <p:spPr>
          <a:xfrm>
            <a:off x="7735017" y="5803336"/>
            <a:ext cx="2302098" cy="338554"/>
          </a:xfrm>
          <a:prstGeom prst="rect">
            <a:avLst/>
          </a:prstGeom>
        </p:spPr>
        <p:txBody>
          <a:bodyPr lIns="0" tIns="0" rIns="0" bIns="0" rtlCol="0" anchor="t">
            <a:spAutoFit/>
          </a:bodyPr>
          <a:lstStyle/>
          <a:p>
            <a:pPr>
              <a:lnSpc>
                <a:spcPts val="2386"/>
              </a:lnSpc>
            </a:pPr>
            <a:r>
              <a:rPr lang="en-US" sz="2800" spc="18" dirty="0">
                <a:solidFill>
                  <a:srgbClr val="FFFFFF"/>
                </a:solidFill>
                <a:latin typeface="TT Chocolates"/>
              </a:rPr>
              <a:t>Demo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2023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9058" t="-2806" r="-7281" b="-13609"/>
            </a:stretch>
          </a:blipFill>
        </p:spPr>
        <p:txBody>
          <a:bodyPr/>
          <a:lstStyle/>
          <a:p>
            <a:r>
              <a:rPr lang="en-US" dirty="0"/>
              <a:t>`</a:t>
            </a:r>
          </a:p>
        </p:txBody>
      </p:sp>
      <p:sp>
        <p:nvSpPr>
          <p:cNvPr id="7" name="TextBox 7"/>
          <p:cNvSpPr txBox="1"/>
          <p:nvPr/>
        </p:nvSpPr>
        <p:spPr>
          <a:xfrm>
            <a:off x="0" y="170731"/>
            <a:ext cx="18288000" cy="3579506"/>
          </a:xfrm>
          <a:prstGeom prst="rect">
            <a:avLst/>
          </a:prstGeom>
        </p:spPr>
        <p:txBody>
          <a:bodyPr wrap="square" lIns="0" tIns="0" rIns="0" bIns="0" rtlCol="0" anchor="t">
            <a:spAutoFit/>
          </a:bodyPr>
          <a:lstStyle/>
          <a:p>
            <a:pPr algn="ctr">
              <a:lnSpc>
                <a:spcPts val="8800"/>
              </a:lnSpc>
            </a:pPr>
            <a:r>
              <a:rPr lang="en-US" sz="8800" dirty="0" err="1">
                <a:solidFill>
                  <a:schemeClr val="bg1"/>
                </a:solidFill>
                <a:latin typeface="Times New Roman" panose="02020603050405020304" pitchFamily="18" charset="0"/>
              </a:rPr>
              <a:t>Bài</a:t>
            </a:r>
            <a:r>
              <a:rPr lang="en-US" sz="8800" dirty="0">
                <a:solidFill>
                  <a:schemeClr val="bg1"/>
                </a:solidFill>
                <a:latin typeface="Times New Roman" panose="02020603050405020304" pitchFamily="18" charset="0"/>
              </a:rPr>
              <a:t> </a:t>
            </a:r>
            <a:r>
              <a:rPr lang="en-US" sz="8800" dirty="0" err="1">
                <a:solidFill>
                  <a:schemeClr val="bg1"/>
                </a:solidFill>
                <a:latin typeface="Times New Roman" panose="02020603050405020304" pitchFamily="18" charset="0"/>
              </a:rPr>
              <a:t>toán</a:t>
            </a:r>
            <a:r>
              <a:rPr lang="en-US" sz="3600" dirty="0">
                <a:solidFill>
                  <a:schemeClr val="bg1"/>
                </a:solidFill>
                <a:latin typeface="Times New Roman" panose="02020603050405020304" pitchFamily="18" charset="0"/>
              </a:rPr>
              <a:t>: </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α = 30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β= 20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 = 10 cm,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 = 20cm. </a:t>
            </a:r>
          </a:p>
          <a:p>
            <a:pPr algn="ctr">
              <a:lnSpc>
                <a:spcPts val="8800"/>
              </a:lnSpc>
            </a:pPr>
            <a:r>
              <a:rPr lang="en-US" sz="4000" kern="1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chu vi tam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endParaRPr lang="vi-VN"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1010"/>
              </a:lnSpc>
            </a:pPr>
            <a:endParaRPr lang="en-US" sz="8800" dirty="0">
              <a:solidFill>
                <a:schemeClr val="bg1"/>
              </a:solidFill>
              <a:latin typeface="Times New Roman" panose="02020603050405020304" pitchFamily="18" charset="0"/>
            </a:endParaRPr>
          </a:p>
        </p:txBody>
      </p:sp>
      <p:sp>
        <p:nvSpPr>
          <p:cNvPr id="8" name="TextBox 14">
            <a:extLst>
              <a:ext uri="{FF2B5EF4-FFF2-40B4-BE49-F238E27FC236}">
                <a16:creationId xmlns:a16="http://schemas.microsoft.com/office/drawing/2014/main" id="{7DBAF9E9-F714-5081-148A-BAE5B1378938}"/>
              </a:ext>
            </a:extLst>
          </p:cNvPr>
          <p:cNvSpPr txBox="1"/>
          <p:nvPr/>
        </p:nvSpPr>
        <p:spPr>
          <a:xfrm>
            <a:off x="288447" y="2758747"/>
            <a:ext cx="16764000" cy="491417"/>
          </a:xfrm>
          <a:prstGeom prst="rect">
            <a:avLst/>
          </a:prstGeom>
        </p:spPr>
        <p:txBody>
          <a:bodyPr wrap="square" lIns="0" tIns="0" rIns="0" bIns="0" rtlCol="0" anchor="t">
            <a:spAutoFit/>
          </a:bodyPr>
          <a:lstStyle/>
          <a:p>
            <a:pPr>
              <a:lnSpc>
                <a:spcPct val="107000"/>
              </a:lnSpc>
              <a:spcAft>
                <a:spcPts val="800"/>
              </a:spcAft>
            </a:pP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cột</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CT2 ta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(1+1+1-(-1))=4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dòng</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3(</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yếu</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δ</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endParaRPr lang="vi-VN"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8C6BB34-7523-41B5-A631-4FF222F85853}"/>
              </a:ext>
            </a:extLst>
          </p:cNvPr>
          <p:cNvGraphicFramePr>
            <a:graphicFrameLocks noGrp="1"/>
          </p:cNvGraphicFramePr>
          <p:nvPr>
            <p:extLst>
              <p:ext uri="{D42A27DB-BD31-4B8C-83A1-F6EECF244321}">
                <p14:modId xmlns:p14="http://schemas.microsoft.com/office/powerpoint/2010/main" val="471536334"/>
              </p:ext>
            </p:extLst>
          </p:nvPr>
        </p:nvGraphicFramePr>
        <p:xfrm>
          <a:off x="2209800" y="3750237"/>
          <a:ext cx="12921295" cy="6116955"/>
        </p:xfrm>
        <a:graphic>
          <a:graphicData uri="http://schemas.openxmlformats.org/drawingml/2006/table">
            <a:tbl>
              <a:tblPr firstRow="1" firstCol="1" bandRow="1">
                <a:tableStyleId>{5940675A-B579-460E-94D1-54222C63F5DA}</a:tableStyleId>
              </a:tblPr>
              <a:tblGrid>
                <a:gridCol w="1008827">
                  <a:extLst>
                    <a:ext uri="{9D8B030D-6E8A-4147-A177-3AD203B41FA5}">
                      <a16:colId xmlns:a16="http://schemas.microsoft.com/office/drawing/2014/main" val="2347916774"/>
                    </a:ext>
                  </a:extLst>
                </a:gridCol>
                <a:gridCol w="1219477">
                  <a:extLst>
                    <a:ext uri="{9D8B030D-6E8A-4147-A177-3AD203B41FA5}">
                      <a16:colId xmlns:a16="http://schemas.microsoft.com/office/drawing/2014/main" val="2187496546"/>
                    </a:ext>
                  </a:extLst>
                </a:gridCol>
                <a:gridCol w="1272497">
                  <a:extLst>
                    <a:ext uri="{9D8B030D-6E8A-4147-A177-3AD203B41FA5}">
                      <a16:colId xmlns:a16="http://schemas.microsoft.com/office/drawing/2014/main" val="3453377493"/>
                    </a:ext>
                  </a:extLst>
                </a:gridCol>
                <a:gridCol w="1172188">
                  <a:extLst>
                    <a:ext uri="{9D8B030D-6E8A-4147-A177-3AD203B41FA5}">
                      <a16:colId xmlns:a16="http://schemas.microsoft.com/office/drawing/2014/main" val="3907143778"/>
                    </a:ext>
                  </a:extLst>
                </a:gridCol>
                <a:gridCol w="1170755">
                  <a:extLst>
                    <a:ext uri="{9D8B030D-6E8A-4147-A177-3AD203B41FA5}">
                      <a16:colId xmlns:a16="http://schemas.microsoft.com/office/drawing/2014/main" val="4266508268"/>
                    </a:ext>
                  </a:extLst>
                </a:gridCol>
                <a:gridCol w="1170755">
                  <a:extLst>
                    <a:ext uri="{9D8B030D-6E8A-4147-A177-3AD203B41FA5}">
                      <a16:colId xmlns:a16="http://schemas.microsoft.com/office/drawing/2014/main" val="859801121"/>
                    </a:ext>
                  </a:extLst>
                </a:gridCol>
                <a:gridCol w="1170755">
                  <a:extLst>
                    <a:ext uri="{9D8B030D-6E8A-4147-A177-3AD203B41FA5}">
                      <a16:colId xmlns:a16="http://schemas.microsoft.com/office/drawing/2014/main" val="23813165"/>
                    </a:ext>
                  </a:extLst>
                </a:gridCol>
                <a:gridCol w="1170755">
                  <a:extLst>
                    <a:ext uri="{9D8B030D-6E8A-4147-A177-3AD203B41FA5}">
                      <a16:colId xmlns:a16="http://schemas.microsoft.com/office/drawing/2014/main" val="3258229778"/>
                    </a:ext>
                  </a:extLst>
                </a:gridCol>
                <a:gridCol w="1170755">
                  <a:extLst>
                    <a:ext uri="{9D8B030D-6E8A-4147-A177-3AD203B41FA5}">
                      <a16:colId xmlns:a16="http://schemas.microsoft.com/office/drawing/2014/main" val="3691188611"/>
                    </a:ext>
                  </a:extLst>
                </a:gridCol>
                <a:gridCol w="1170755">
                  <a:extLst>
                    <a:ext uri="{9D8B030D-6E8A-4147-A177-3AD203B41FA5}">
                      <a16:colId xmlns:a16="http://schemas.microsoft.com/office/drawing/2014/main" val="2111752869"/>
                    </a:ext>
                  </a:extLst>
                </a:gridCol>
                <a:gridCol w="1223776">
                  <a:extLst>
                    <a:ext uri="{9D8B030D-6E8A-4147-A177-3AD203B41FA5}">
                      <a16:colId xmlns:a16="http://schemas.microsoft.com/office/drawing/2014/main" val="1889887681"/>
                    </a:ext>
                  </a:extLst>
                </a:gridCol>
              </a:tblGrid>
              <a:tr h="1135626">
                <a:tc>
                  <a:txBody>
                    <a:bodyPr/>
                    <a:lstStyle/>
                    <a:p>
                      <a:pPr algn="ctr">
                        <a:lnSpc>
                          <a:spcPct val="107000"/>
                        </a:lnSpc>
                        <a:spcAft>
                          <a:spcPts val="800"/>
                        </a:spcAft>
                      </a:pPr>
                      <a:r>
                        <a:rPr lang="en-US" sz="3200" kern="100" dirty="0" err="1">
                          <a:effectLst/>
                        </a:rPr>
                        <a:t>Yếu</a:t>
                      </a:r>
                      <a:r>
                        <a:rPr lang="en-US" sz="3200" kern="100" dirty="0">
                          <a:effectLst/>
                        </a:rPr>
                        <a:t> </a:t>
                      </a:r>
                      <a:r>
                        <a:rPr lang="en-US" sz="3200" kern="100" dirty="0" err="1">
                          <a:effectLst/>
                        </a:rPr>
                        <a:t>tố</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CT1</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CT2</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CT3</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CT4</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CT5</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CT6</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CT7</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CT8</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CT9</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CT10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69777136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α</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472843267"/>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β</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highlight>
                            <a:srgbClr val="FFFF00"/>
                          </a:highlight>
                        </a:rPr>
                        <a:t>1</a:t>
                      </a:r>
                      <a:endParaRPr lang="vi-VN" sz="32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50577502"/>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δ</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739759976"/>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A</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543461015"/>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B</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79366648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C</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84379121"/>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p</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extLst>
                  <a:ext uri="{0D108BD9-81ED-4DB2-BD59-A6C34878D82A}">
                    <a16:rowId xmlns:a16="http://schemas.microsoft.com/office/drawing/2014/main" val="3322853493"/>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S</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235909079"/>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h</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489565541"/>
                  </a:ext>
                </a:extLst>
              </a:tr>
            </a:tbl>
          </a:graphicData>
        </a:graphic>
      </p:graphicFrame>
    </p:spTree>
    <p:extLst>
      <p:ext uri="{BB962C8B-B14F-4D97-AF65-F5344CB8AC3E}">
        <p14:creationId xmlns:p14="http://schemas.microsoft.com/office/powerpoint/2010/main" val="3657056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92023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39058" t="-2806" r="-7281" b="-13609"/>
            </a:stretch>
          </a:blipFill>
        </p:spPr>
        <p:txBody>
          <a:bodyPr/>
          <a:lstStyle/>
          <a:p>
            <a:r>
              <a:rPr lang="en-US" dirty="0"/>
              <a:t>`</a:t>
            </a:r>
          </a:p>
        </p:txBody>
      </p:sp>
      <p:sp>
        <p:nvSpPr>
          <p:cNvPr id="7" name="TextBox 7"/>
          <p:cNvSpPr txBox="1"/>
          <p:nvPr/>
        </p:nvSpPr>
        <p:spPr>
          <a:xfrm>
            <a:off x="0" y="170731"/>
            <a:ext cx="18288000" cy="3579506"/>
          </a:xfrm>
          <a:prstGeom prst="rect">
            <a:avLst/>
          </a:prstGeom>
        </p:spPr>
        <p:txBody>
          <a:bodyPr wrap="square" lIns="0" tIns="0" rIns="0" bIns="0" rtlCol="0" anchor="t">
            <a:spAutoFit/>
          </a:bodyPr>
          <a:lstStyle/>
          <a:p>
            <a:pPr algn="ctr">
              <a:lnSpc>
                <a:spcPts val="8800"/>
              </a:lnSpc>
            </a:pPr>
            <a:r>
              <a:rPr lang="en-US" sz="8800" dirty="0" err="1">
                <a:solidFill>
                  <a:schemeClr val="bg1"/>
                </a:solidFill>
                <a:latin typeface="Times New Roman" panose="02020603050405020304" pitchFamily="18" charset="0"/>
              </a:rPr>
              <a:t>Bài</a:t>
            </a:r>
            <a:r>
              <a:rPr lang="en-US" sz="8800" dirty="0">
                <a:solidFill>
                  <a:schemeClr val="bg1"/>
                </a:solidFill>
                <a:latin typeface="Times New Roman" panose="02020603050405020304" pitchFamily="18" charset="0"/>
              </a:rPr>
              <a:t> </a:t>
            </a:r>
            <a:r>
              <a:rPr lang="en-US" sz="8800" dirty="0" err="1">
                <a:solidFill>
                  <a:schemeClr val="bg1"/>
                </a:solidFill>
                <a:latin typeface="Times New Roman" panose="02020603050405020304" pitchFamily="18" charset="0"/>
              </a:rPr>
              <a:t>toán</a:t>
            </a:r>
            <a:r>
              <a:rPr lang="en-US" sz="3600" dirty="0">
                <a:solidFill>
                  <a:schemeClr val="bg1"/>
                </a:solidFill>
                <a:latin typeface="Times New Roman" panose="02020603050405020304" pitchFamily="18" charset="0"/>
              </a:rPr>
              <a:t>: </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góc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α = 30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β= 20</a:t>
            </a:r>
            <a:r>
              <a:rPr lang="en-US" sz="4000" kern="100" baseline="30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 = 10 cm,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cạnh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 = 20cm. </a:t>
            </a:r>
          </a:p>
          <a:p>
            <a:pPr algn="ctr">
              <a:lnSpc>
                <a:spcPts val="8800"/>
              </a:lnSpc>
            </a:pPr>
            <a:r>
              <a:rPr lang="en-US" sz="4000" kern="1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chu vi tam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dựa</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yếu</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tố</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4000" kern="1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000" kern="1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endParaRPr lang="vi-VN" sz="4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ts val="11010"/>
              </a:lnSpc>
            </a:pPr>
            <a:endParaRPr lang="en-US" sz="8800" dirty="0">
              <a:solidFill>
                <a:schemeClr val="bg1"/>
              </a:solidFill>
              <a:latin typeface="Times New Roman" panose="02020603050405020304" pitchFamily="18" charset="0"/>
            </a:endParaRPr>
          </a:p>
        </p:txBody>
      </p:sp>
      <p:sp>
        <p:nvSpPr>
          <p:cNvPr id="8" name="TextBox 14">
            <a:extLst>
              <a:ext uri="{FF2B5EF4-FFF2-40B4-BE49-F238E27FC236}">
                <a16:creationId xmlns:a16="http://schemas.microsoft.com/office/drawing/2014/main" id="{7DBAF9E9-F714-5081-148A-BAE5B1378938}"/>
              </a:ext>
            </a:extLst>
          </p:cNvPr>
          <p:cNvSpPr txBox="1"/>
          <p:nvPr/>
        </p:nvSpPr>
        <p:spPr>
          <a:xfrm>
            <a:off x="288447" y="2758747"/>
            <a:ext cx="16764000" cy="491417"/>
          </a:xfrm>
          <a:prstGeom prst="rect">
            <a:avLst/>
          </a:prstGeom>
        </p:spPr>
        <p:txBody>
          <a:bodyPr wrap="square" lIns="0" tIns="0" rIns="0" bIns="0" rtlCol="0" anchor="t">
            <a:spAutoFit/>
          </a:bodyPr>
          <a:lstStyle/>
          <a:p>
            <a:pPr>
              <a:lnSpc>
                <a:spcPct val="107000"/>
              </a:lnSpc>
              <a:spcAft>
                <a:spcPts val="800"/>
              </a:spcAft>
            </a:pP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cột</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CT6 ta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hiệu</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(1+1+1-(-1))=4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nên</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dòng</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7(</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yếu</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tố</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kích</a:t>
            </a:r>
            <a:r>
              <a:rPr lang="en-US"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2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endParaRPr lang="vi-VN" sz="32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C8C6BB34-7523-41B5-A631-4FF222F85853}"/>
              </a:ext>
            </a:extLst>
          </p:cNvPr>
          <p:cNvGraphicFramePr>
            <a:graphicFrameLocks noGrp="1"/>
          </p:cNvGraphicFramePr>
          <p:nvPr>
            <p:extLst>
              <p:ext uri="{D42A27DB-BD31-4B8C-83A1-F6EECF244321}">
                <p14:modId xmlns:p14="http://schemas.microsoft.com/office/powerpoint/2010/main" val="2534144779"/>
              </p:ext>
            </p:extLst>
          </p:nvPr>
        </p:nvGraphicFramePr>
        <p:xfrm>
          <a:off x="2209800" y="3750237"/>
          <a:ext cx="12921295" cy="6116955"/>
        </p:xfrm>
        <a:graphic>
          <a:graphicData uri="http://schemas.openxmlformats.org/drawingml/2006/table">
            <a:tbl>
              <a:tblPr firstRow="1" firstCol="1" bandRow="1">
                <a:tableStyleId>{5940675A-B579-460E-94D1-54222C63F5DA}</a:tableStyleId>
              </a:tblPr>
              <a:tblGrid>
                <a:gridCol w="1008827">
                  <a:extLst>
                    <a:ext uri="{9D8B030D-6E8A-4147-A177-3AD203B41FA5}">
                      <a16:colId xmlns:a16="http://schemas.microsoft.com/office/drawing/2014/main" val="2347916774"/>
                    </a:ext>
                  </a:extLst>
                </a:gridCol>
                <a:gridCol w="1219477">
                  <a:extLst>
                    <a:ext uri="{9D8B030D-6E8A-4147-A177-3AD203B41FA5}">
                      <a16:colId xmlns:a16="http://schemas.microsoft.com/office/drawing/2014/main" val="2187496546"/>
                    </a:ext>
                  </a:extLst>
                </a:gridCol>
                <a:gridCol w="1272497">
                  <a:extLst>
                    <a:ext uri="{9D8B030D-6E8A-4147-A177-3AD203B41FA5}">
                      <a16:colId xmlns:a16="http://schemas.microsoft.com/office/drawing/2014/main" val="3453377493"/>
                    </a:ext>
                  </a:extLst>
                </a:gridCol>
                <a:gridCol w="1172188">
                  <a:extLst>
                    <a:ext uri="{9D8B030D-6E8A-4147-A177-3AD203B41FA5}">
                      <a16:colId xmlns:a16="http://schemas.microsoft.com/office/drawing/2014/main" val="3907143778"/>
                    </a:ext>
                  </a:extLst>
                </a:gridCol>
                <a:gridCol w="1170755">
                  <a:extLst>
                    <a:ext uri="{9D8B030D-6E8A-4147-A177-3AD203B41FA5}">
                      <a16:colId xmlns:a16="http://schemas.microsoft.com/office/drawing/2014/main" val="4266508268"/>
                    </a:ext>
                  </a:extLst>
                </a:gridCol>
                <a:gridCol w="1170755">
                  <a:extLst>
                    <a:ext uri="{9D8B030D-6E8A-4147-A177-3AD203B41FA5}">
                      <a16:colId xmlns:a16="http://schemas.microsoft.com/office/drawing/2014/main" val="859801121"/>
                    </a:ext>
                  </a:extLst>
                </a:gridCol>
                <a:gridCol w="1170755">
                  <a:extLst>
                    <a:ext uri="{9D8B030D-6E8A-4147-A177-3AD203B41FA5}">
                      <a16:colId xmlns:a16="http://schemas.microsoft.com/office/drawing/2014/main" val="23813165"/>
                    </a:ext>
                  </a:extLst>
                </a:gridCol>
                <a:gridCol w="1170755">
                  <a:extLst>
                    <a:ext uri="{9D8B030D-6E8A-4147-A177-3AD203B41FA5}">
                      <a16:colId xmlns:a16="http://schemas.microsoft.com/office/drawing/2014/main" val="3258229778"/>
                    </a:ext>
                  </a:extLst>
                </a:gridCol>
                <a:gridCol w="1170755">
                  <a:extLst>
                    <a:ext uri="{9D8B030D-6E8A-4147-A177-3AD203B41FA5}">
                      <a16:colId xmlns:a16="http://schemas.microsoft.com/office/drawing/2014/main" val="3691188611"/>
                    </a:ext>
                  </a:extLst>
                </a:gridCol>
                <a:gridCol w="1170755">
                  <a:extLst>
                    <a:ext uri="{9D8B030D-6E8A-4147-A177-3AD203B41FA5}">
                      <a16:colId xmlns:a16="http://schemas.microsoft.com/office/drawing/2014/main" val="2111752869"/>
                    </a:ext>
                  </a:extLst>
                </a:gridCol>
                <a:gridCol w="1223776">
                  <a:extLst>
                    <a:ext uri="{9D8B030D-6E8A-4147-A177-3AD203B41FA5}">
                      <a16:colId xmlns:a16="http://schemas.microsoft.com/office/drawing/2014/main" val="1889887681"/>
                    </a:ext>
                  </a:extLst>
                </a:gridCol>
              </a:tblGrid>
              <a:tr h="1135626">
                <a:tc>
                  <a:txBody>
                    <a:bodyPr/>
                    <a:lstStyle/>
                    <a:p>
                      <a:pPr algn="ctr">
                        <a:lnSpc>
                          <a:spcPct val="107000"/>
                        </a:lnSpc>
                        <a:spcAft>
                          <a:spcPts val="800"/>
                        </a:spcAft>
                      </a:pPr>
                      <a:r>
                        <a:rPr lang="en-US" sz="3200" kern="100" dirty="0" err="1">
                          <a:effectLst/>
                        </a:rPr>
                        <a:t>Yếu</a:t>
                      </a:r>
                      <a:r>
                        <a:rPr lang="en-US" sz="3200" kern="100" dirty="0">
                          <a:effectLst/>
                        </a:rPr>
                        <a:t> </a:t>
                      </a:r>
                      <a:r>
                        <a:rPr lang="en-US" sz="3200" kern="100" dirty="0" err="1">
                          <a:effectLst/>
                        </a:rPr>
                        <a:t>tố</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CT1</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CT2</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CT3</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CT4</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CT5</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CT6</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CT7</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CT8</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CT9</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CT10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69777136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α</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472843267"/>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β</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highlight>
                            <a:srgbClr val="FFFF00"/>
                          </a:highlight>
                        </a:rPr>
                        <a:t>1</a:t>
                      </a:r>
                      <a:endParaRPr lang="vi-VN" sz="3200" kern="1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50577502"/>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δ</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1739759976"/>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A</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543461015"/>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B</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793666480"/>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C</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484379121"/>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p</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extLst>
                  <a:ext uri="{0D108BD9-81ED-4DB2-BD59-A6C34878D82A}">
                    <a16:rowId xmlns:a16="http://schemas.microsoft.com/office/drawing/2014/main" val="3322853493"/>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S</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2235909079"/>
                  </a:ext>
                </a:extLst>
              </a:tr>
              <a:tr h="553481">
                <a:tc>
                  <a:txBody>
                    <a:bodyPr/>
                    <a:lstStyle/>
                    <a:p>
                      <a:pPr algn="ctr">
                        <a:lnSpc>
                          <a:spcPct val="107000"/>
                        </a:lnSpc>
                        <a:spcAft>
                          <a:spcPts val="800"/>
                        </a:spcAft>
                      </a:pPr>
                      <a:r>
                        <a:rPr lang="en-US" sz="3200" kern="100" dirty="0">
                          <a:solidFill>
                            <a:schemeClr val="tx1">
                              <a:lumMod val="95000"/>
                              <a:lumOff val="5000"/>
                            </a:schemeClr>
                          </a:solidFill>
                          <a:effectLst/>
                        </a:rPr>
                        <a:t>h</a:t>
                      </a:r>
                      <a:endParaRPr lang="vi-VN" sz="3200" kern="1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a:effectLst/>
                        </a:rPr>
                        <a:t>0</a:t>
                      </a:r>
                      <a:endParaRPr lang="vi-VN" sz="32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tc>
                  <a:txBody>
                    <a:bodyPr/>
                    <a:lstStyle/>
                    <a:p>
                      <a:pPr algn="ctr">
                        <a:lnSpc>
                          <a:spcPct val="107000"/>
                        </a:lnSpc>
                        <a:spcAft>
                          <a:spcPts val="800"/>
                        </a:spcAft>
                      </a:pPr>
                      <a:r>
                        <a:rPr lang="en-US" sz="3200" kern="100" dirty="0">
                          <a:effectLst/>
                        </a:rPr>
                        <a:t>-1</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accent5">
                        <a:lumMod val="40000"/>
                        <a:lumOff val="60000"/>
                      </a:schemeClr>
                    </a:solidFill>
                  </a:tcPr>
                </a:tc>
                <a:tc>
                  <a:txBody>
                    <a:bodyPr/>
                    <a:lstStyle/>
                    <a:p>
                      <a:pPr algn="ctr">
                        <a:lnSpc>
                          <a:spcPct val="107000"/>
                        </a:lnSpc>
                        <a:spcAft>
                          <a:spcPts val="800"/>
                        </a:spcAft>
                      </a:pPr>
                      <a:r>
                        <a:rPr lang="en-US" sz="3200" kern="100" dirty="0">
                          <a:effectLst/>
                        </a:rPr>
                        <a:t>0</a:t>
                      </a:r>
                      <a:endParaRPr lang="vi-VN" sz="32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3489565541"/>
                  </a:ext>
                </a:extLst>
              </a:tr>
            </a:tbl>
          </a:graphicData>
        </a:graphic>
      </p:graphicFrame>
    </p:spTree>
    <p:extLst>
      <p:ext uri="{BB962C8B-B14F-4D97-AF65-F5344CB8AC3E}">
        <p14:creationId xmlns:p14="http://schemas.microsoft.com/office/powerpoint/2010/main" val="1272182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7048799" y="-392622"/>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299733" y="3715872"/>
            <a:ext cx="9385562" cy="2361480"/>
          </a:xfrm>
          <a:prstGeom prst="rect">
            <a:avLst/>
          </a:prstGeom>
        </p:spPr>
        <p:txBody>
          <a:bodyPr wrap="square" lIns="0" tIns="0" rIns="0" bIns="0" rtlCol="0" anchor="t">
            <a:spAutoFit/>
          </a:bodyPr>
          <a:lstStyle/>
          <a:p>
            <a:pPr>
              <a:lnSpc>
                <a:spcPts val="17175"/>
              </a:lnSpc>
            </a:pPr>
            <a:r>
              <a:rPr lang="en-US" sz="23527" dirty="0">
                <a:solidFill>
                  <a:srgbClr val="FFFFFF"/>
                </a:solidFill>
                <a:latin typeface="Times New Roman" panose="02020603050405020304" pitchFamily="18" charset="0"/>
              </a:rPr>
              <a:t>DEMO</a:t>
            </a:r>
          </a:p>
        </p:txBody>
      </p:sp>
      <p:sp>
        <p:nvSpPr>
          <p:cNvPr id="6" name="Freeform 6"/>
          <p:cNvSpPr/>
          <p:nvPr/>
        </p:nvSpPr>
        <p:spPr>
          <a:xfrm rot="5177140" flipV="1">
            <a:off x="10696094" y="3431786"/>
            <a:ext cx="523306" cy="45719"/>
          </a:xfrm>
          <a:custGeom>
            <a:avLst/>
            <a:gdLst/>
            <a:ahLst/>
            <a:cxnLst/>
            <a:rect l="l" t="t" r="r" b="b"/>
            <a:pathLst>
              <a:path w="6470368" h="1235252">
                <a:moveTo>
                  <a:pt x="0" y="0"/>
                </a:moveTo>
                <a:lnTo>
                  <a:pt x="6470368" y="0"/>
                </a:lnTo>
                <a:lnTo>
                  <a:pt x="6470368" y="1235252"/>
                </a:lnTo>
                <a:lnTo>
                  <a:pt x="0" y="12352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33400" y="11087100"/>
            <a:ext cx="6019711" cy="506458"/>
          </a:xfrm>
          <a:prstGeom prst="rect">
            <a:avLst/>
          </a:prstGeom>
        </p:spPr>
        <p:txBody>
          <a:bodyPr lIns="0" tIns="0" rIns="0" bIns="0" rtlCol="0" anchor="t">
            <a:spAutoFit/>
          </a:bodyPr>
          <a:lstStyle/>
          <a:p>
            <a:pPr algn="ctr">
              <a:lnSpc>
                <a:spcPts val="4086"/>
              </a:lnSpc>
            </a:pPr>
            <a:r>
              <a:rPr lang="en-US" sz="2918" spc="102" dirty="0">
                <a:solidFill>
                  <a:srgbClr val="232E54"/>
                </a:solidFill>
                <a:latin typeface="Tek Tall Arabic Bold"/>
              </a:rPr>
              <a:t>NHÓM 5</a:t>
            </a:r>
          </a:p>
        </p:txBody>
      </p:sp>
    </p:spTree>
    <p:extLst>
      <p:ext uri="{BB962C8B-B14F-4D97-AF65-F5344CB8AC3E}">
        <p14:creationId xmlns:p14="http://schemas.microsoft.com/office/powerpoint/2010/main" val="37266152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remove"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816" t="-8164" r="-1723" b="-16920"/>
            </a:stretch>
          </a:blipFill>
        </p:spPr>
      </p:sp>
      <p:sp>
        <p:nvSpPr>
          <p:cNvPr id="3" name="Freeform 3"/>
          <p:cNvSpPr/>
          <p:nvPr/>
        </p:nvSpPr>
        <p:spPr>
          <a:xfrm rot="866553">
            <a:off x="-5733902" y="-1509188"/>
            <a:ext cx="25077868" cy="17812091"/>
          </a:xfrm>
          <a:custGeom>
            <a:avLst/>
            <a:gdLst/>
            <a:ahLst/>
            <a:cxnLst/>
            <a:rect l="l" t="t" r="r" b="b"/>
            <a:pathLst>
              <a:path w="25077868" h="17812091">
                <a:moveTo>
                  <a:pt x="0" y="0"/>
                </a:moveTo>
                <a:lnTo>
                  <a:pt x="25077868" y="0"/>
                </a:lnTo>
                <a:lnTo>
                  <a:pt x="25077868" y="17812090"/>
                </a:lnTo>
                <a:lnTo>
                  <a:pt x="0" y="17812090"/>
                </a:lnTo>
                <a:lnTo>
                  <a:pt x="0" y="0"/>
                </a:lnTo>
                <a:close/>
              </a:path>
            </a:pathLst>
          </a:custGeom>
          <a:blipFill>
            <a:blip r:embed="rId3">
              <a:alphaModFix amt="53000"/>
            </a:blip>
            <a:stretch>
              <a:fillRect/>
            </a:stretch>
          </a:blipFill>
        </p:spPr>
      </p:sp>
      <p:sp>
        <p:nvSpPr>
          <p:cNvPr id="4" name="TextBox 4"/>
          <p:cNvSpPr txBox="1"/>
          <p:nvPr/>
        </p:nvSpPr>
        <p:spPr>
          <a:xfrm>
            <a:off x="1434838" y="2324097"/>
            <a:ext cx="8334816" cy="4567212"/>
          </a:xfrm>
          <a:prstGeom prst="rect">
            <a:avLst/>
          </a:prstGeom>
        </p:spPr>
        <p:txBody>
          <a:bodyPr lIns="0" tIns="0" rIns="0" bIns="0" rtlCol="0" anchor="t">
            <a:spAutoFit/>
          </a:bodyPr>
          <a:lstStyle/>
          <a:p>
            <a:pPr>
              <a:lnSpc>
                <a:spcPts val="17175"/>
              </a:lnSpc>
            </a:pPr>
            <a:r>
              <a:rPr lang="en-US" sz="23527" dirty="0">
                <a:solidFill>
                  <a:srgbClr val="FFFFFF"/>
                </a:solidFill>
                <a:latin typeface="Times New Roman" panose="02020603050405020304" pitchFamily="18" charset="0"/>
              </a:rPr>
              <a:t>Thank</a:t>
            </a:r>
          </a:p>
          <a:p>
            <a:pPr>
              <a:lnSpc>
                <a:spcPts val="17175"/>
              </a:lnSpc>
            </a:pPr>
            <a:r>
              <a:rPr lang="en-US" sz="23527" dirty="0">
                <a:solidFill>
                  <a:srgbClr val="FFFFFF"/>
                </a:solidFill>
                <a:latin typeface="Times New Roman" panose="02020603050405020304" pitchFamily="18" charset="0"/>
              </a:rPr>
              <a:t>you!</a:t>
            </a:r>
          </a:p>
        </p:txBody>
      </p:sp>
      <p:sp>
        <p:nvSpPr>
          <p:cNvPr id="6" name="Freeform 6"/>
          <p:cNvSpPr/>
          <p:nvPr/>
        </p:nvSpPr>
        <p:spPr>
          <a:xfrm>
            <a:off x="1299733" y="7396858"/>
            <a:ext cx="6470368" cy="1235252"/>
          </a:xfrm>
          <a:custGeom>
            <a:avLst/>
            <a:gdLst/>
            <a:ahLst/>
            <a:cxnLst/>
            <a:rect l="l" t="t" r="r" b="b"/>
            <a:pathLst>
              <a:path w="6470368" h="1235252">
                <a:moveTo>
                  <a:pt x="0" y="0"/>
                </a:moveTo>
                <a:lnTo>
                  <a:pt x="6470368" y="0"/>
                </a:lnTo>
                <a:lnTo>
                  <a:pt x="6470368" y="1235252"/>
                </a:lnTo>
                <a:lnTo>
                  <a:pt x="0" y="12352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785322" y="7667016"/>
            <a:ext cx="6019711" cy="506458"/>
          </a:xfrm>
          <a:prstGeom prst="rect">
            <a:avLst/>
          </a:prstGeom>
        </p:spPr>
        <p:txBody>
          <a:bodyPr lIns="0" tIns="0" rIns="0" bIns="0" rtlCol="0" anchor="t">
            <a:spAutoFit/>
          </a:bodyPr>
          <a:lstStyle/>
          <a:p>
            <a:pPr algn="ctr">
              <a:lnSpc>
                <a:spcPts val="4086"/>
              </a:lnSpc>
            </a:pPr>
            <a:r>
              <a:rPr lang="en-US" sz="2918" spc="102" dirty="0">
                <a:solidFill>
                  <a:srgbClr val="232E54"/>
                </a:solidFill>
                <a:latin typeface="Tek Tall Arabic Bold"/>
              </a:rPr>
              <a:t>NHÓM 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remove"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4" name="Freeform 4"/>
          <p:cNvSpPr/>
          <p:nvPr/>
        </p:nvSpPr>
        <p:spPr>
          <a:xfrm>
            <a:off x="6673031" y="7675957"/>
            <a:ext cx="4941937" cy="943461"/>
          </a:xfrm>
          <a:custGeom>
            <a:avLst/>
            <a:gdLst/>
            <a:ahLst/>
            <a:cxnLst/>
            <a:rect l="l" t="t" r="r" b="b"/>
            <a:pathLst>
              <a:path w="4941937" h="943461">
                <a:moveTo>
                  <a:pt x="0" y="0"/>
                </a:moveTo>
                <a:lnTo>
                  <a:pt x="4941938" y="0"/>
                </a:lnTo>
                <a:lnTo>
                  <a:pt x="4941938" y="943461"/>
                </a:lnTo>
                <a:lnTo>
                  <a:pt x="0" y="9434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676401" y="495300"/>
            <a:ext cx="13920586" cy="2800767"/>
          </a:xfrm>
          <a:prstGeom prst="rect">
            <a:avLst/>
          </a:prstGeom>
        </p:spPr>
        <p:txBody>
          <a:bodyPr wrap="square" lIns="0" tIns="0" rIns="0" bIns="0" rtlCol="0" anchor="t">
            <a:spAutoFit/>
          </a:bodyPr>
          <a:lstStyle/>
          <a:p>
            <a:pPr algn="ctr">
              <a:lnSpc>
                <a:spcPts val="25588"/>
              </a:lnSpc>
            </a:pPr>
            <a:r>
              <a:rPr lang="en-US" sz="8800" dirty="0">
                <a:solidFill>
                  <a:srgbClr val="FFFFFF"/>
                </a:solidFill>
                <a:latin typeface="Times New Roman" panose="02020603050405020304" pitchFamily="18" charset="0"/>
              </a:rPr>
              <a:t>1. </a:t>
            </a:r>
            <a:r>
              <a:rPr lang="en-US" sz="8800" dirty="0" err="1">
                <a:solidFill>
                  <a:srgbClr val="FFFFFF"/>
                </a:solidFill>
                <a:latin typeface="Times New Roman" panose="02020603050405020304" pitchFamily="18" charset="0"/>
              </a:rPr>
              <a:t>Mạng</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ngữ</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nghĩa</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là</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gì</a:t>
            </a:r>
            <a:endParaRPr lang="en-US" sz="8800" dirty="0">
              <a:solidFill>
                <a:srgbClr val="FFFFFF"/>
              </a:solidFill>
              <a:latin typeface="Times New Roman" panose="02020603050405020304" pitchFamily="18" charset="0"/>
            </a:endParaRPr>
          </a:p>
        </p:txBody>
      </p:sp>
      <p:sp>
        <p:nvSpPr>
          <p:cNvPr id="6" name="TextBox 6"/>
          <p:cNvSpPr txBox="1"/>
          <p:nvPr/>
        </p:nvSpPr>
        <p:spPr>
          <a:xfrm>
            <a:off x="6673031" y="7775999"/>
            <a:ext cx="3993179" cy="608934"/>
          </a:xfrm>
          <a:prstGeom prst="rect">
            <a:avLst/>
          </a:prstGeom>
        </p:spPr>
        <p:txBody>
          <a:bodyPr lIns="0" tIns="0" rIns="0" bIns="0" rtlCol="0" anchor="t">
            <a:spAutoFit/>
          </a:bodyPr>
          <a:lstStyle/>
          <a:p>
            <a:pPr algn="ctr">
              <a:lnSpc>
                <a:spcPts val="4848"/>
              </a:lnSpc>
            </a:pPr>
            <a:r>
              <a:rPr lang="en-US" sz="3463" spc="533">
                <a:solidFill>
                  <a:srgbClr val="232E54"/>
                </a:solidFill>
                <a:latin typeface="Tek Tall Arabic Bold"/>
              </a:rPr>
              <a:t>Let’s begin!</a:t>
            </a:r>
          </a:p>
        </p:txBody>
      </p:sp>
      <p:sp>
        <p:nvSpPr>
          <p:cNvPr id="7" name="TextBox 7"/>
          <p:cNvSpPr txBox="1"/>
          <p:nvPr/>
        </p:nvSpPr>
        <p:spPr>
          <a:xfrm>
            <a:off x="2691013" y="4279327"/>
            <a:ext cx="12905974" cy="2934714"/>
          </a:xfrm>
          <a:prstGeom prst="rect">
            <a:avLst/>
          </a:prstGeom>
        </p:spPr>
        <p:txBody>
          <a:bodyPr lIns="0" tIns="0" rIns="0" bIns="0" rtlCol="0" anchor="t">
            <a:spAutoFit/>
          </a:bodyPr>
          <a:lstStyle/>
          <a:p>
            <a:pPr marL="457200" marR="0" algn="just">
              <a:lnSpc>
                <a:spcPct val="107000"/>
              </a:lnSpc>
              <a:spcBef>
                <a:spcPts val="600"/>
              </a:spcBef>
              <a:spcAft>
                <a:spcPts val="800"/>
              </a:spcAft>
              <a:tabLst>
                <a:tab pos="457200" algn="l"/>
              </a:tabLst>
            </a:pP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ngư</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nghĩa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pháp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biểu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diễn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tri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đầu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tiên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pháp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dê</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hiểu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tốt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nhất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đối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với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chúng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pháp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này</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biểu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diễn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tri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thức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dưới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đô</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i="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đối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khái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niệm</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i="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biết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hê</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giữa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đối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accel="5000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set>
                                      <p:cBhvr>
                                        <p:cTn id="7" dur="91" fill="hold">
                                          <p:stCondLst>
                                            <p:cond delay="0"/>
                                          </p:stCondLst>
                                        </p:cTn>
                                        <p:tgtEl>
                                          <p:spTgt spid="5"/>
                                        </p:tgtEl>
                                        <p:attrNameLst>
                                          <p:attrName>style.rotation</p:attrName>
                                        </p:attrNameLst>
                                      </p:cBhvr>
                                      <p:to>
                                        <p:strVal val="-45.0"/>
                                      </p:to>
                                    </p:set>
                                    <p:anim calcmode="lin" valueType="num">
                                      <p:cBhvr>
                                        <p:cTn id="8" dur="91" fill="hold">
                                          <p:stCondLst>
                                            <p:cond delay="91"/>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9" dur="91"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10" dur="31" decel="50000" autoRev="1" fill="hold">
                                          <p:stCondLst>
                                            <p:cond delay="91"/>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11" dur="27" fill="hold">
                                          <p:stCondLst>
                                            <p:cond delay="173"/>
                                          </p:stCondLst>
                                        </p:cTn>
                                        <p:tgtEl>
                                          <p:spTgt spid="5"/>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id="5" name="TextBox 5"/>
          <p:cNvSpPr txBox="1"/>
          <p:nvPr/>
        </p:nvSpPr>
        <p:spPr>
          <a:xfrm>
            <a:off x="-76200" y="-897998"/>
            <a:ext cx="5257801" cy="2800767"/>
          </a:xfrm>
          <a:prstGeom prst="rect">
            <a:avLst/>
          </a:prstGeom>
        </p:spPr>
        <p:txBody>
          <a:bodyPr wrap="square" lIns="0" tIns="0" rIns="0" bIns="0" rtlCol="0" anchor="t">
            <a:spAutoFit/>
          </a:bodyPr>
          <a:lstStyle/>
          <a:p>
            <a:pPr algn="ctr">
              <a:lnSpc>
                <a:spcPts val="25588"/>
              </a:lnSpc>
            </a:pPr>
            <a:r>
              <a:rPr lang="en-US" sz="8800" dirty="0" err="1">
                <a:solidFill>
                  <a:srgbClr val="FFFFFF"/>
                </a:solidFill>
                <a:latin typeface="Times New Roman" panose="02020603050405020304" pitchFamily="18" charset="0"/>
              </a:rPr>
              <a:t>Ví</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dụ</a:t>
            </a:r>
            <a:endParaRPr lang="en-US" sz="8800" dirty="0">
              <a:solidFill>
                <a:srgbClr val="FFFFFF"/>
              </a:solidFill>
              <a:latin typeface="Times New Roman" panose="02020603050405020304" pitchFamily="18" charset="0"/>
            </a:endParaRPr>
          </a:p>
        </p:txBody>
      </p:sp>
      <p:sp>
        <p:nvSpPr>
          <p:cNvPr id="6" name="TextBox 6"/>
          <p:cNvSpPr txBox="1"/>
          <p:nvPr/>
        </p:nvSpPr>
        <p:spPr>
          <a:xfrm>
            <a:off x="6673031" y="7775999"/>
            <a:ext cx="3993179" cy="608934"/>
          </a:xfrm>
          <a:prstGeom prst="rect">
            <a:avLst/>
          </a:prstGeom>
        </p:spPr>
        <p:txBody>
          <a:bodyPr lIns="0" tIns="0" rIns="0" bIns="0" rtlCol="0" anchor="t">
            <a:spAutoFit/>
          </a:bodyPr>
          <a:lstStyle/>
          <a:p>
            <a:pPr algn="ctr">
              <a:lnSpc>
                <a:spcPts val="4848"/>
              </a:lnSpc>
            </a:pPr>
            <a:r>
              <a:rPr lang="en-US" sz="3463" spc="533">
                <a:solidFill>
                  <a:srgbClr val="232E54"/>
                </a:solidFill>
                <a:latin typeface="Tek Tall Arabic Bold"/>
              </a:rPr>
              <a:t>Let’s begin!</a:t>
            </a:r>
          </a:p>
        </p:txBody>
      </p:sp>
      <p:pic>
        <p:nvPicPr>
          <p:cNvPr id="8" name="Picture 7">
            <a:extLst>
              <a:ext uri="{FF2B5EF4-FFF2-40B4-BE49-F238E27FC236}">
                <a16:creationId xmlns:a16="http://schemas.microsoft.com/office/drawing/2014/main" id="{3DB76023-BFFB-0B99-7F3A-06ED892FF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2516525"/>
            <a:ext cx="9753600" cy="5253949"/>
          </a:xfrm>
          <a:prstGeom prst="rect">
            <a:avLst/>
          </a:prstGeom>
        </p:spPr>
      </p:pic>
    </p:spTree>
    <p:extLst>
      <p:ext uri="{BB962C8B-B14F-4D97-AF65-F5344CB8AC3E}">
        <p14:creationId xmlns:p14="http://schemas.microsoft.com/office/powerpoint/2010/main" val="1369392832"/>
      </p:ext>
    </p:extLst>
  </p:cSld>
  <p:clrMapOvr>
    <a:masterClrMapping/>
  </p:clrMapOvr>
  <p:transition spd="slow">
    <p:wheel spokes="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42415" t="-4760" r="-6863" b="-13993"/>
            </a:stretch>
          </a:blipFill>
        </p:spPr>
      </p:sp>
      <p:sp>
        <p:nvSpPr>
          <p:cNvPr id="5" name="TextBox 5"/>
          <p:cNvSpPr txBox="1"/>
          <p:nvPr/>
        </p:nvSpPr>
        <p:spPr>
          <a:xfrm>
            <a:off x="1447799" y="2933700"/>
            <a:ext cx="15392400" cy="5325432"/>
          </a:xfrm>
          <a:prstGeom prst="rect">
            <a:avLst/>
          </a:prstGeom>
        </p:spPr>
        <p:txBody>
          <a:bodyPr wrap="square" lIns="0" tIns="0" rIns="0" bIns="0" rtlCol="0" anchor="t">
            <a:spAutoFit/>
          </a:bodyPr>
          <a:lstStyle/>
          <a:p>
            <a:pPr marL="0" marR="0" indent="457200">
              <a:lnSpc>
                <a:spcPct val="107000"/>
              </a:lnSpc>
              <a:spcBef>
                <a:spcPts val="0"/>
              </a:spcBef>
              <a:spcAft>
                <a:spcPts val="800"/>
              </a:spcAft>
            </a:pPr>
            <a:r>
              <a:rPr lang="en-US" sz="3600" kern="1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M</a:t>
            </a:r>
            <a:r>
              <a:rPr lang="vi-VN"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ạng ngữ nghĩa, một dạng đồ thị mang lại nhiều lợi ích trong xử lý ngôn ngữ tự nhiên. Mạng ngữ nghĩa, được coi là đồ thị, có khả năng kế thừa, giúp biểu diễn tri thức một cách linh hoạt và hiệu quả. Các thuật toán đồ thị, như tìm liên thông và đường đi ngắn nhất, có thể được áp dụng trong mạng ngữ nghĩa để thực hiện suy luận. Trong mạng ngữ nghĩa, cung nối giữa các đỉnh không chỉ thể hiện sự liên hệ mà còn mô tả cụ thể mối quan hệ giữa các khái niệm. Việc gán ngữ nghĩa cho các cung giúp giảm số lượng đồ thị cần thiết để biểu diễn mối liên hệ giữa các khái niệm. Tính chất kế thừa trong mạng ngữ nghĩa làm cho các đỉnh có thuộc tính tương tự, tăng hiệu quả và linh hoạt trong việc biểu diễn tri thức.</a:t>
            </a:r>
            <a:endParaRPr lang="en-US" sz="3600" dirty="0">
              <a:solidFill>
                <a:schemeClr val="bg1"/>
              </a:solidFill>
              <a:latin typeface="Times New Roman" panose="02020603050405020304" pitchFamily="18" charset="0"/>
            </a:endParaRPr>
          </a:p>
        </p:txBody>
      </p:sp>
      <p:sp>
        <p:nvSpPr>
          <p:cNvPr id="3" name="TextBox 5">
            <a:extLst>
              <a:ext uri="{FF2B5EF4-FFF2-40B4-BE49-F238E27FC236}">
                <a16:creationId xmlns:a16="http://schemas.microsoft.com/office/drawing/2014/main" id="{20999940-1FA2-D63C-9E81-6E2E817865B6}"/>
              </a:ext>
            </a:extLst>
          </p:cNvPr>
          <p:cNvSpPr txBox="1"/>
          <p:nvPr/>
        </p:nvSpPr>
        <p:spPr>
          <a:xfrm>
            <a:off x="1447800" y="-571500"/>
            <a:ext cx="13920586" cy="2800767"/>
          </a:xfrm>
          <a:prstGeom prst="rect">
            <a:avLst/>
          </a:prstGeom>
        </p:spPr>
        <p:txBody>
          <a:bodyPr wrap="square" lIns="0" tIns="0" rIns="0" bIns="0" rtlCol="0" anchor="t">
            <a:spAutoFit/>
          </a:bodyPr>
          <a:lstStyle/>
          <a:p>
            <a:pPr algn="ctr">
              <a:lnSpc>
                <a:spcPts val="25588"/>
              </a:lnSpc>
            </a:pPr>
            <a:r>
              <a:rPr lang="en-US" sz="8800" dirty="0">
                <a:solidFill>
                  <a:srgbClr val="FFFFFF"/>
                </a:solidFill>
                <a:latin typeface="Times New Roman" panose="02020603050405020304" pitchFamily="18" charset="0"/>
              </a:rPr>
              <a:t>1. </a:t>
            </a:r>
            <a:r>
              <a:rPr lang="en-US" sz="8800" dirty="0" err="1">
                <a:solidFill>
                  <a:srgbClr val="FFFFFF"/>
                </a:solidFill>
                <a:latin typeface="Times New Roman" panose="02020603050405020304" pitchFamily="18" charset="0"/>
              </a:rPr>
              <a:t>Mạng</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ngữ</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nghĩa</a:t>
            </a:r>
            <a:r>
              <a:rPr lang="en-US" sz="8800" dirty="0">
                <a:solidFill>
                  <a:srgbClr val="FFFFFF"/>
                </a:solidFill>
                <a:latin typeface="Times New Roman" panose="02020603050405020304" pitchFamily="18" charset="0"/>
              </a:rPr>
              <a:t> </a:t>
            </a:r>
          </a:p>
        </p:txBody>
      </p:sp>
      <p:sp>
        <p:nvSpPr>
          <p:cNvPr id="8" name="Freeform 4">
            <a:extLst>
              <a:ext uri="{FF2B5EF4-FFF2-40B4-BE49-F238E27FC236}">
                <a16:creationId xmlns:a16="http://schemas.microsoft.com/office/drawing/2014/main" id="{0536EB98-0114-4221-9318-1935F20BBD35}"/>
              </a:ext>
            </a:extLst>
          </p:cNvPr>
          <p:cNvSpPr/>
          <p:nvPr/>
        </p:nvSpPr>
        <p:spPr>
          <a:xfrm>
            <a:off x="-1" y="-925398"/>
            <a:ext cx="4954760" cy="945909"/>
          </a:xfrm>
          <a:custGeom>
            <a:avLst/>
            <a:gdLst/>
            <a:ahLst/>
            <a:cxnLst/>
            <a:rect l="l" t="t" r="r" b="b"/>
            <a:pathLst>
              <a:path w="4954760" h="945909">
                <a:moveTo>
                  <a:pt x="0" y="0"/>
                </a:moveTo>
                <a:lnTo>
                  <a:pt x="4954760" y="0"/>
                </a:lnTo>
                <a:lnTo>
                  <a:pt x="4954760" y="945909"/>
                </a:lnTo>
                <a:lnTo>
                  <a:pt x="0" y="945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12">
            <a:extLst>
              <a:ext uri="{FF2B5EF4-FFF2-40B4-BE49-F238E27FC236}">
                <a16:creationId xmlns:a16="http://schemas.microsoft.com/office/drawing/2014/main" id="{5D07579F-6465-43FE-90D1-189E235D1EED}"/>
              </a:ext>
            </a:extLst>
          </p:cNvPr>
          <p:cNvSpPr txBox="1"/>
          <p:nvPr/>
        </p:nvSpPr>
        <p:spPr>
          <a:xfrm>
            <a:off x="8338052" y="9614774"/>
            <a:ext cx="4003540" cy="600766"/>
          </a:xfrm>
          <a:prstGeom prst="rect">
            <a:avLst/>
          </a:prstGeom>
        </p:spPr>
        <p:txBody>
          <a:bodyPr lIns="0" tIns="0" rIns="0" bIns="0" rtlCol="0" anchor="t">
            <a:spAutoFit/>
          </a:bodyPr>
          <a:lstStyle/>
          <a:p>
            <a:pPr algn="ctr">
              <a:lnSpc>
                <a:spcPts val="4861"/>
              </a:lnSpc>
            </a:pPr>
            <a:r>
              <a:rPr lang="en-US" sz="3472" spc="534" dirty="0" err="1">
                <a:solidFill>
                  <a:srgbClr val="062268"/>
                </a:solidFill>
                <a:latin typeface="Tek Tall Arabic Bold"/>
              </a:rPr>
              <a:t>Nhóm</a:t>
            </a:r>
            <a:r>
              <a:rPr lang="en-US" sz="3472" spc="534" dirty="0">
                <a:solidFill>
                  <a:srgbClr val="062268"/>
                </a:solidFill>
                <a:latin typeface="Tek Tall Arabic Bold"/>
              </a:rPr>
              <a:t> 5</a:t>
            </a:r>
          </a:p>
        </p:txBody>
      </p:sp>
    </p:spTree>
    <p:extLst>
      <p:ext uri="{BB962C8B-B14F-4D97-AF65-F5344CB8AC3E}">
        <p14:creationId xmlns:p14="http://schemas.microsoft.com/office/powerpoint/2010/main" val="50074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70555"/>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42415" t="-4760" r="-6863" b="-13993"/>
            </a:stretch>
          </a:blipFill>
        </p:spPr>
      </p:sp>
      <p:sp>
        <p:nvSpPr>
          <p:cNvPr id="4" name="Freeform 4"/>
          <p:cNvSpPr/>
          <p:nvPr/>
        </p:nvSpPr>
        <p:spPr>
          <a:xfrm>
            <a:off x="5189517" y="5986874"/>
            <a:ext cx="4954760" cy="945909"/>
          </a:xfrm>
          <a:custGeom>
            <a:avLst/>
            <a:gdLst/>
            <a:ahLst/>
            <a:cxnLst/>
            <a:rect l="l" t="t" r="r" b="b"/>
            <a:pathLst>
              <a:path w="4954760" h="945909">
                <a:moveTo>
                  <a:pt x="0" y="0"/>
                </a:moveTo>
                <a:lnTo>
                  <a:pt x="4954760" y="0"/>
                </a:lnTo>
                <a:lnTo>
                  <a:pt x="4954760" y="945909"/>
                </a:lnTo>
                <a:lnTo>
                  <a:pt x="0" y="945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a:grpSpLocks noChangeAspect="1"/>
          </p:cNvGrpSpPr>
          <p:nvPr/>
        </p:nvGrpSpPr>
        <p:grpSpPr>
          <a:xfrm>
            <a:off x="11528387" y="950607"/>
            <a:ext cx="5866018" cy="8385786"/>
            <a:chOff x="0" y="0"/>
            <a:chExt cx="4434840" cy="6339840"/>
          </a:xfrm>
        </p:grpSpPr>
        <p:sp>
          <p:nvSpPr>
            <p:cNvPr id="6" name="Freeform 6"/>
            <p:cNvSpPr/>
            <p:nvPr/>
          </p:nvSpPr>
          <p:spPr>
            <a:xfrm>
              <a:off x="0" y="436880"/>
              <a:ext cx="4064000" cy="5902960"/>
            </a:xfrm>
            <a:custGeom>
              <a:avLst/>
              <a:gdLst/>
              <a:ahLst/>
              <a:cxnLst/>
              <a:rect l="l" t="t" r="r" b="b"/>
              <a:pathLst>
                <a:path w="4064000" h="5902960">
                  <a:moveTo>
                    <a:pt x="4064000" y="5902960"/>
                  </a:moveTo>
                  <a:lnTo>
                    <a:pt x="0" y="5902960"/>
                  </a:lnTo>
                  <a:lnTo>
                    <a:pt x="0" y="0"/>
                  </a:lnTo>
                  <a:lnTo>
                    <a:pt x="4064000" y="0"/>
                  </a:lnTo>
                  <a:lnTo>
                    <a:pt x="4064000" y="5902960"/>
                  </a:lnTo>
                  <a:close/>
                </a:path>
              </a:pathLst>
            </a:custGeom>
            <a:blipFill>
              <a:blip r:embed="rId5"/>
              <a:stretch>
                <a:fillRect l="-54644" r="-103577"/>
              </a:stretch>
            </a:blipFill>
          </p:spPr>
        </p:sp>
        <p:sp>
          <p:nvSpPr>
            <p:cNvPr id="7" name="Freeform 7"/>
            <p:cNvSpPr/>
            <p:nvPr/>
          </p:nvSpPr>
          <p:spPr>
            <a:xfrm>
              <a:off x="50800" y="50800"/>
              <a:ext cx="4333240" cy="6239510"/>
            </a:xfrm>
            <a:custGeom>
              <a:avLst/>
              <a:gdLst/>
              <a:ahLst/>
              <a:cxnLst/>
              <a:rect l="l" t="t" r="r" b="b"/>
              <a:pathLst>
                <a:path w="4333240" h="6239510">
                  <a:moveTo>
                    <a:pt x="4333240" y="335280"/>
                  </a:moveTo>
                  <a:lnTo>
                    <a:pt x="0" y="335280"/>
                  </a:lnTo>
                  <a:lnTo>
                    <a:pt x="0" y="0"/>
                  </a:lnTo>
                  <a:lnTo>
                    <a:pt x="4333240" y="0"/>
                  </a:lnTo>
                  <a:lnTo>
                    <a:pt x="4333240" y="335280"/>
                  </a:lnTo>
                  <a:close/>
                  <a:moveTo>
                    <a:pt x="4333240" y="5970270"/>
                  </a:moveTo>
                  <a:lnTo>
                    <a:pt x="4064000" y="5970270"/>
                  </a:lnTo>
                  <a:lnTo>
                    <a:pt x="4064000" y="6239510"/>
                  </a:lnTo>
                  <a:lnTo>
                    <a:pt x="4333240" y="6239510"/>
                  </a:lnTo>
                  <a:lnTo>
                    <a:pt x="4333240" y="5970270"/>
                  </a:lnTo>
                  <a:close/>
                </a:path>
              </a:pathLst>
            </a:custGeom>
            <a:solidFill>
              <a:srgbClr val="E57EFF"/>
            </a:solidFill>
          </p:spPr>
        </p:sp>
        <p:sp>
          <p:nvSpPr>
            <p:cNvPr id="8" name="Freeform 8"/>
            <p:cNvSpPr/>
            <p:nvPr/>
          </p:nvSpPr>
          <p:spPr>
            <a:xfrm>
              <a:off x="196850" y="165100"/>
              <a:ext cx="811530" cy="119380"/>
            </a:xfrm>
            <a:custGeom>
              <a:avLst/>
              <a:gdLst/>
              <a:ahLst/>
              <a:cxnLst/>
              <a:rect l="l" t="t" r="r" b="b"/>
              <a:pathLst>
                <a:path w="811530" h="119380">
                  <a:moveTo>
                    <a:pt x="119380" y="59690"/>
                  </a:moveTo>
                  <a:cubicBezTo>
                    <a:pt x="119380" y="92710"/>
                    <a:pt x="92710" y="119380"/>
                    <a:pt x="59690" y="119380"/>
                  </a:cubicBezTo>
                  <a:cubicBezTo>
                    <a:pt x="26670" y="119380"/>
                    <a:pt x="0" y="92710"/>
                    <a:pt x="0" y="59690"/>
                  </a:cubicBezTo>
                  <a:cubicBezTo>
                    <a:pt x="0" y="26670"/>
                    <a:pt x="26670" y="0"/>
                    <a:pt x="59690" y="0"/>
                  </a:cubicBezTo>
                  <a:cubicBezTo>
                    <a:pt x="92710" y="0"/>
                    <a:pt x="119380" y="26670"/>
                    <a:pt x="119380" y="59690"/>
                  </a:cubicBezTo>
                  <a:close/>
                  <a:moveTo>
                    <a:pt x="406400" y="0"/>
                  </a:moveTo>
                  <a:cubicBezTo>
                    <a:pt x="373380" y="0"/>
                    <a:pt x="346710" y="26670"/>
                    <a:pt x="346710" y="59690"/>
                  </a:cubicBezTo>
                  <a:cubicBezTo>
                    <a:pt x="346710" y="92710"/>
                    <a:pt x="373380" y="119380"/>
                    <a:pt x="406400" y="119380"/>
                  </a:cubicBezTo>
                  <a:cubicBezTo>
                    <a:pt x="439420" y="119380"/>
                    <a:pt x="466090" y="92710"/>
                    <a:pt x="466090" y="59690"/>
                  </a:cubicBezTo>
                  <a:cubicBezTo>
                    <a:pt x="466090" y="26670"/>
                    <a:pt x="439420" y="0"/>
                    <a:pt x="406400" y="0"/>
                  </a:cubicBezTo>
                  <a:close/>
                  <a:moveTo>
                    <a:pt x="751840" y="0"/>
                  </a:moveTo>
                  <a:cubicBezTo>
                    <a:pt x="718820" y="0"/>
                    <a:pt x="692150" y="26670"/>
                    <a:pt x="692150" y="59690"/>
                  </a:cubicBezTo>
                  <a:cubicBezTo>
                    <a:pt x="692150" y="92710"/>
                    <a:pt x="718820" y="119380"/>
                    <a:pt x="751840" y="119380"/>
                  </a:cubicBezTo>
                  <a:cubicBezTo>
                    <a:pt x="784860" y="119380"/>
                    <a:pt x="811530" y="92710"/>
                    <a:pt x="811530" y="59690"/>
                  </a:cubicBezTo>
                  <a:cubicBezTo>
                    <a:pt x="811530" y="26670"/>
                    <a:pt x="784860" y="0"/>
                    <a:pt x="751840" y="0"/>
                  </a:cubicBezTo>
                  <a:close/>
                </a:path>
              </a:pathLst>
            </a:custGeom>
            <a:solidFill>
              <a:srgbClr val="FFFFFF"/>
            </a:solidFill>
          </p:spPr>
        </p:sp>
        <p:sp>
          <p:nvSpPr>
            <p:cNvPr id="9" name="Freeform 9"/>
            <p:cNvSpPr/>
            <p:nvPr/>
          </p:nvSpPr>
          <p:spPr>
            <a:xfrm>
              <a:off x="4114800" y="438150"/>
              <a:ext cx="269240" cy="5532120"/>
            </a:xfrm>
            <a:custGeom>
              <a:avLst/>
              <a:gdLst/>
              <a:ahLst/>
              <a:cxnLst/>
              <a:rect l="l" t="t" r="r" b="b"/>
              <a:pathLst>
                <a:path w="269240" h="5532120">
                  <a:moveTo>
                    <a:pt x="269240" y="5532120"/>
                  </a:moveTo>
                  <a:lnTo>
                    <a:pt x="0" y="5532120"/>
                  </a:lnTo>
                  <a:lnTo>
                    <a:pt x="0" y="0"/>
                  </a:lnTo>
                  <a:lnTo>
                    <a:pt x="269240" y="0"/>
                  </a:lnTo>
                  <a:lnTo>
                    <a:pt x="269240" y="5532120"/>
                  </a:lnTo>
                  <a:close/>
                </a:path>
              </a:pathLst>
            </a:custGeom>
            <a:solidFill>
              <a:srgbClr val="FFFFFF"/>
            </a:solidFill>
          </p:spPr>
        </p:sp>
        <p:sp>
          <p:nvSpPr>
            <p:cNvPr id="10" name="Freeform 10"/>
            <p:cNvSpPr/>
            <p:nvPr/>
          </p:nvSpPr>
          <p:spPr>
            <a:xfrm>
              <a:off x="0" y="0"/>
              <a:ext cx="4434840" cy="6338570"/>
            </a:xfrm>
            <a:custGeom>
              <a:avLst/>
              <a:gdLst/>
              <a:ahLst/>
              <a:cxnLst/>
              <a:rect l="l" t="t" r="r" b="b"/>
              <a:pathLst>
                <a:path w="4434840" h="6338570">
                  <a:moveTo>
                    <a:pt x="4147820" y="5826760"/>
                  </a:moveTo>
                  <a:lnTo>
                    <a:pt x="4182110" y="5788660"/>
                  </a:lnTo>
                  <a:lnTo>
                    <a:pt x="4250690" y="5849620"/>
                  </a:lnTo>
                  <a:lnTo>
                    <a:pt x="4319270" y="5788660"/>
                  </a:lnTo>
                  <a:lnTo>
                    <a:pt x="4353560" y="5826760"/>
                  </a:lnTo>
                  <a:lnTo>
                    <a:pt x="4251960" y="5919470"/>
                  </a:lnTo>
                  <a:lnTo>
                    <a:pt x="4147820" y="5826760"/>
                  </a:lnTo>
                  <a:close/>
                  <a:moveTo>
                    <a:pt x="4182110" y="5567680"/>
                  </a:moveTo>
                  <a:lnTo>
                    <a:pt x="4250690" y="5506720"/>
                  </a:lnTo>
                  <a:lnTo>
                    <a:pt x="4319270" y="5567680"/>
                  </a:lnTo>
                  <a:lnTo>
                    <a:pt x="4353560" y="5529580"/>
                  </a:lnTo>
                  <a:lnTo>
                    <a:pt x="4251960" y="5436870"/>
                  </a:lnTo>
                  <a:lnTo>
                    <a:pt x="4150360" y="5529580"/>
                  </a:lnTo>
                  <a:lnTo>
                    <a:pt x="4182110" y="5567680"/>
                  </a:lnTo>
                  <a:close/>
                  <a:moveTo>
                    <a:pt x="4434840" y="0"/>
                  </a:moveTo>
                  <a:lnTo>
                    <a:pt x="4434840" y="387350"/>
                  </a:lnTo>
                  <a:lnTo>
                    <a:pt x="4434840" y="438150"/>
                  </a:lnTo>
                  <a:lnTo>
                    <a:pt x="4434840" y="5351780"/>
                  </a:lnTo>
                  <a:lnTo>
                    <a:pt x="4434840" y="5403850"/>
                  </a:lnTo>
                  <a:lnTo>
                    <a:pt x="4434840" y="5660390"/>
                  </a:lnTo>
                  <a:lnTo>
                    <a:pt x="4434840" y="5721350"/>
                  </a:lnTo>
                  <a:lnTo>
                    <a:pt x="4434840" y="5969000"/>
                  </a:lnTo>
                  <a:lnTo>
                    <a:pt x="4434840" y="6029960"/>
                  </a:lnTo>
                  <a:lnTo>
                    <a:pt x="4434840" y="6338570"/>
                  </a:lnTo>
                  <a:lnTo>
                    <a:pt x="4064000" y="6338570"/>
                  </a:lnTo>
                  <a:lnTo>
                    <a:pt x="4064000" y="6338570"/>
                  </a:lnTo>
                  <a:lnTo>
                    <a:pt x="0" y="6338570"/>
                  </a:lnTo>
                  <a:lnTo>
                    <a:pt x="0" y="436880"/>
                  </a:lnTo>
                  <a:lnTo>
                    <a:pt x="0" y="436880"/>
                  </a:lnTo>
                  <a:lnTo>
                    <a:pt x="0" y="0"/>
                  </a:lnTo>
                  <a:lnTo>
                    <a:pt x="4434840" y="0"/>
                  </a:lnTo>
                  <a:close/>
                  <a:moveTo>
                    <a:pt x="50800" y="386080"/>
                  </a:moveTo>
                  <a:lnTo>
                    <a:pt x="4384040" y="386080"/>
                  </a:lnTo>
                  <a:lnTo>
                    <a:pt x="4384040" y="50800"/>
                  </a:lnTo>
                  <a:lnTo>
                    <a:pt x="50800" y="50800"/>
                  </a:lnTo>
                  <a:lnTo>
                    <a:pt x="50800" y="386080"/>
                  </a:lnTo>
                  <a:close/>
                  <a:moveTo>
                    <a:pt x="4064000" y="6031230"/>
                  </a:moveTo>
                  <a:lnTo>
                    <a:pt x="4064000" y="5970270"/>
                  </a:lnTo>
                  <a:lnTo>
                    <a:pt x="4064000" y="5722620"/>
                  </a:lnTo>
                  <a:lnTo>
                    <a:pt x="4064000" y="5661660"/>
                  </a:lnTo>
                  <a:lnTo>
                    <a:pt x="4064000" y="5405120"/>
                  </a:lnTo>
                  <a:lnTo>
                    <a:pt x="4064000" y="5353050"/>
                  </a:lnTo>
                  <a:lnTo>
                    <a:pt x="4064000" y="436880"/>
                  </a:lnTo>
                  <a:lnTo>
                    <a:pt x="50800" y="436880"/>
                  </a:lnTo>
                  <a:lnTo>
                    <a:pt x="50800" y="6289040"/>
                  </a:lnTo>
                  <a:lnTo>
                    <a:pt x="4064000" y="6289040"/>
                  </a:lnTo>
                  <a:lnTo>
                    <a:pt x="4064000" y="6031230"/>
                  </a:lnTo>
                  <a:close/>
                  <a:moveTo>
                    <a:pt x="4384040" y="5403850"/>
                  </a:moveTo>
                  <a:lnTo>
                    <a:pt x="4114800" y="5403850"/>
                  </a:lnTo>
                  <a:lnTo>
                    <a:pt x="4114800" y="5660390"/>
                  </a:lnTo>
                  <a:lnTo>
                    <a:pt x="4384040" y="5660390"/>
                  </a:lnTo>
                  <a:lnTo>
                    <a:pt x="4384040" y="5403850"/>
                  </a:lnTo>
                  <a:close/>
                  <a:moveTo>
                    <a:pt x="4114800" y="5721350"/>
                  </a:moveTo>
                  <a:lnTo>
                    <a:pt x="4114800" y="5969000"/>
                  </a:lnTo>
                  <a:lnTo>
                    <a:pt x="4384040" y="5969000"/>
                  </a:lnTo>
                  <a:lnTo>
                    <a:pt x="4384040" y="5721350"/>
                  </a:lnTo>
                  <a:lnTo>
                    <a:pt x="4114800" y="5721350"/>
                  </a:lnTo>
                  <a:close/>
                  <a:moveTo>
                    <a:pt x="4384040" y="6031230"/>
                  </a:moveTo>
                  <a:lnTo>
                    <a:pt x="4114800" y="6031230"/>
                  </a:lnTo>
                  <a:lnTo>
                    <a:pt x="4114800" y="6289040"/>
                  </a:lnTo>
                  <a:lnTo>
                    <a:pt x="4384040" y="6289040"/>
                  </a:lnTo>
                  <a:lnTo>
                    <a:pt x="4384040" y="6031230"/>
                  </a:lnTo>
                  <a:close/>
                  <a:moveTo>
                    <a:pt x="4384040" y="5351780"/>
                  </a:moveTo>
                  <a:lnTo>
                    <a:pt x="4384040" y="438150"/>
                  </a:lnTo>
                  <a:lnTo>
                    <a:pt x="4114800" y="438150"/>
                  </a:lnTo>
                  <a:lnTo>
                    <a:pt x="4114800" y="5351780"/>
                  </a:lnTo>
                  <a:lnTo>
                    <a:pt x="4384040" y="5351780"/>
                  </a:lnTo>
                  <a:close/>
                  <a:moveTo>
                    <a:pt x="367030" y="224790"/>
                  </a:moveTo>
                  <a:cubicBezTo>
                    <a:pt x="367030" y="285750"/>
                    <a:pt x="317500" y="335280"/>
                    <a:pt x="256540" y="335280"/>
                  </a:cubicBezTo>
                  <a:cubicBezTo>
                    <a:pt x="195580" y="335280"/>
                    <a:pt x="146050" y="285750"/>
                    <a:pt x="146050" y="224790"/>
                  </a:cubicBezTo>
                  <a:cubicBezTo>
                    <a:pt x="146050" y="163830"/>
                    <a:pt x="195580" y="114300"/>
                    <a:pt x="256540" y="114300"/>
                  </a:cubicBezTo>
                  <a:cubicBezTo>
                    <a:pt x="317500" y="114300"/>
                    <a:pt x="367030" y="163830"/>
                    <a:pt x="367030" y="224790"/>
                  </a:cubicBezTo>
                  <a:close/>
                  <a:moveTo>
                    <a:pt x="316230" y="224790"/>
                  </a:moveTo>
                  <a:cubicBezTo>
                    <a:pt x="316230" y="191770"/>
                    <a:pt x="289560" y="165100"/>
                    <a:pt x="256540" y="165100"/>
                  </a:cubicBezTo>
                  <a:cubicBezTo>
                    <a:pt x="223520" y="165100"/>
                    <a:pt x="196850" y="191770"/>
                    <a:pt x="196850" y="224790"/>
                  </a:cubicBezTo>
                  <a:cubicBezTo>
                    <a:pt x="196850" y="257810"/>
                    <a:pt x="223520" y="284480"/>
                    <a:pt x="256540" y="284480"/>
                  </a:cubicBezTo>
                  <a:cubicBezTo>
                    <a:pt x="289560" y="285750"/>
                    <a:pt x="316230" y="257810"/>
                    <a:pt x="316230" y="224790"/>
                  </a:cubicBezTo>
                  <a:close/>
                  <a:moveTo>
                    <a:pt x="713740" y="224790"/>
                  </a:moveTo>
                  <a:cubicBezTo>
                    <a:pt x="713740" y="285750"/>
                    <a:pt x="664210" y="335280"/>
                    <a:pt x="603250" y="335280"/>
                  </a:cubicBezTo>
                  <a:cubicBezTo>
                    <a:pt x="542290" y="335280"/>
                    <a:pt x="492760" y="285750"/>
                    <a:pt x="492760" y="224790"/>
                  </a:cubicBezTo>
                  <a:cubicBezTo>
                    <a:pt x="492760" y="163830"/>
                    <a:pt x="541020" y="114300"/>
                    <a:pt x="603250" y="114300"/>
                  </a:cubicBezTo>
                  <a:cubicBezTo>
                    <a:pt x="664210" y="114300"/>
                    <a:pt x="713740" y="163830"/>
                    <a:pt x="713740" y="224790"/>
                  </a:cubicBezTo>
                  <a:close/>
                  <a:moveTo>
                    <a:pt x="662940" y="224790"/>
                  </a:moveTo>
                  <a:cubicBezTo>
                    <a:pt x="662940" y="191770"/>
                    <a:pt x="636270" y="165100"/>
                    <a:pt x="603250" y="165100"/>
                  </a:cubicBezTo>
                  <a:cubicBezTo>
                    <a:pt x="570230" y="165100"/>
                    <a:pt x="543560" y="191770"/>
                    <a:pt x="543560" y="224790"/>
                  </a:cubicBezTo>
                  <a:cubicBezTo>
                    <a:pt x="543560" y="257810"/>
                    <a:pt x="570230" y="284480"/>
                    <a:pt x="603250" y="284480"/>
                  </a:cubicBezTo>
                  <a:cubicBezTo>
                    <a:pt x="636270" y="285750"/>
                    <a:pt x="662940" y="257810"/>
                    <a:pt x="662940" y="224790"/>
                  </a:cubicBezTo>
                  <a:close/>
                  <a:moveTo>
                    <a:pt x="1060450" y="224790"/>
                  </a:moveTo>
                  <a:cubicBezTo>
                    <a:pt x="1060450" y="285750"/>
                    <a:pt x="1010920" y="335280"/>
                    <a:pt x="949960" y="335280"/>
                  </a:cubicBezTo>
                  <a:cubicBezTo>
                    <a:pt x="889000" y="335280"/>
                    <a:pt x="839470" y="285750"/>
                    <a:pt x="839470" y="224790"/>
                  </a:cubicBezTo>
                  <a:cubicBezTo>
                    <a:pt x="839470" y="163830"/>
                    <a:pt x="887730" y="114300"/>
                    <a:pt x="948690" y="114300"/>
                  </a:cubicBezTo>
                  <a:cubicBezTo>
                    <a:pt x="1009650" y="114300"/>
                    <a:pt x="1060450" y="163830"/>
                    <a:pt x="1060450" y="224790"/>
                  </a:cubicBezTo>
                  <a:close/>
                  <a:moveTo>
                    <a:pt x="1009650" y="224790"/>
                  </a:moveTo>
                  <a:cubicBezTo>
                    <a:pt x="1009650" y="191770"/>
                    <a:pt x="982980" y="165100"/>
                    <a:pt x="949960" y="165100"/>
                  </a:cubicBezTo>
                  <a:cubicBezTo>
                    <a:pt x="916940" y="165100"/>
                    <a:pt x="890270" y="191770"/>
                    <a:pt x="890270" y="224790"/>
                  </a:cubicBezTo>
                  <a:cubicBezTo>
                    <a:pt x="890270" y="257810"/>
                    <a:pt x="916940" y="284480"/>
                    <a:pt x="949960" y="284480"/>
                  </a:cubicBezTo>
                  <a:cubicBezTo>
                    <a:pt x="981710" y="285750"/>
                    <a:pt x="1009650" y="257810"/>
                    <a:pt x="1009650" y="224790"/>
                  </a:cubicBezTo>
                  <a:close/>
                  <a:moveTo>
                    <a:pt x="1207770" y="304800"/>
                  </a:moveTo>
                  <a:lnTo>
                    <a:pt x="4263390" y="304800"/>
                  </a:lnTo>
                  <a:lnTo>
                    <a:pt x="4263390" y="254000"/>
                  </a:lnTo>
                  <a:lnTo>
                    <a:pt x="1207770" y="254000"/>
                  </a:lnTo>
                  <a:lnTo>
                    <a:pt x="1207770" y="304800"/>
                  </a:lnTo>
                  <a:close/>
                  <a:moveTo>
                    <a:pt x="1207770" y="177800"/>
                  </a:moveTo>
                  <a:lnTo>
                    <a:pt x="4263390" y="177800"/>
                  </a:lnTo>
                  <a:lnTo>
                    <a:pt x="4263390" y="127000"/>
                  </a:lnTo>
                  <a:lnTo>
                    <a:pt x="1207770" y="127000"/>
                  </a:lnTo>
                  <a:lnTo>
                    <a:pt x="1207770" y="177800"/>
                  </a:lnTo>
                  <a:close/>
                </a:path>
              </a:pathLst>
            </a:custGeom>
            <a:solidFill>
              <a:srgbClr val="001E70"/>
            </a:solidFill>
          </p:spPr>
        </p:sp>
      </p:grpSp>
      <p:sp>
        <p:nvSpPr>
          <p:cNvPr id="11" name="TextBox 11"/>
          <p:cNvSpPr txBox="1"/>
          <p:nvPr/>
        </p:nvSpPr>
        <p:spPr>
          <a:xfrm>
            <a:off x="960789" y="1528474"/>
            <a:ext cx="9808195" cy="4458400"/>
          </a:xfrm>
          <a:prstGeom prst="rect">
            <a:avLst/>
          </a:prstGeom>
        </p:spPr>
        <p:txBody>
          <a:bodyPr lIns="0" tIns="0" rIns="0" bIns="0" rtlCol="0" anchor="t">
            <a:spAutoFit/>
          </a:bodyPr>
          <a:lstStyle/>
          <a:p>
            <a:pPr>
              <a:lnSpc>
                <a:spcPts val="11368"/>
              </a:lnSpc>
            </a:pPr>
            <a:r>
              <a:rPr lang="en-US" sz="14575" dirty="0">
                <a:solidFill>
                  <a:srgbClr val="FFFFFF"/>
                </a:solidFill>
                <a:latin typeface="Times New Roman" panose="02020603050405020304" pitchFamily="18" charset="0"/>
              </a:rPr>
              <a:t>2.Ưu </a:t>
            </a:r>
            <a:r>
              <a:rPr lang="en-US" sz="14575" dirty="0" err="1">
                <a:solidFill>
                  <a:srgbClr val="FFFFFF"/>
                </a:solidFill>
                <a:latin typeface="Times New Roman" panose="02020603050405020304" pitchFamily="18" charset="0"/>
              </a:rPr>
              <a:t>điểm</a:t>
            </a:r>
            <a:r>
              <a:rPr lang="en-US" sz="14575" dirty="0">
                <a:solidFill>
                  <a:srgbClr val="FFFFFF"/>
                </a:solidFill>
                <a:latin typeface="Times New Roman" panose="02020603050405020304" pitchFamily="18" charset="0"/>
              </a:rPr>
              <a:t> </a:t>
            </a:r>
            <a:r>
              <a:rPr lang="en-US" sz="14575" dirty="0" err="1">
                <a:solidFill>
                  <a:srgbClr val="FFFFFF"/>
                </a:solidFill>
                <a:latin typeface="Times New Roman" panose="02020603050405020304" pitchFamily="18" charset="0"/>
              </a:rPr>
              <a:t>và</a:t>
            </a:r>
            <a:r>
              <a:rPr lang="en-US" sz="14575" dirty="0">
                <a:solidFill>
                  <a:srgbClr val="FFFFFF"/>
                </a:solidFill>
                <a:latin typeface="Times New Roman" panose="02020603050405020304" pitchFamily="18" charset="0"/>
              </a:rPr>
              <a:t> </a:t>
            </a:r>
            <a:r>
              <a:rPr lang="en-US" sz="14575" dirty="0" err="1">
                <a:solidFill>
                  <a:srgbClr val="FFFFFF"/>
                </a:solidFill>
                <a:latin typeface="Times New Roman" panose="02020603050405020304" pitchFamily="18" charset="0"/>
              </a:rPr>
              <a:t>nhược</a:t>
            </a:r>
            <a:r>
              <a:rPr lang="en-US" sz="14575" dirty="0">
                <a:solidFill>
                  <a:srgbClr val="FFFFFF"/>
                </a:solidFill>
                <a:latin typeface="Times New Roman" panose="02020603050405020304" pitchFamily="18" charset="0"/>
              </a:rPr>
              <a:t> </a:t>
            </a:r>
            <a:r>
              <a:rPr lang="en-US" sz="14575" dirty="0" err="1">
                <a:solidFill>
                  <a:srgbClr val="FFFFFF"/>
                </a:solidFill>
                <a:latin typeface="Times New Roman" panose="02020603050405020304" pitchFamily="18" charset="0"/>
              </a:rPr>
              <a:t>điểm</a:t>
            </a:r>
            <a:endParaRPr lang="en-US" sz="14575" dirty="0">
              <a:solidFill>
                <a:srgbClr val="FFFFFF"/>
              </a:solidFill>
              <a:latin typeface="Times New Roman" panose="02020603050405020304" pitchFamily="18" charset="0"/>
            </a:endParaRPr>
          </a:p>
        </p:txBody>
      </p:sp>
      <p:sp>
        <p:nvSpPr>
          <p:cNvPr id="12" name="TextBox 12"/>
          <p:cNvSpPr txBox="1"/>
          <p:nvPr/>
        </p:nvSpPr>
        <p:spPr>
          <a:xfrm>
            <a:off x="5189517" y="6070989"/>
            <a:ext cx="4003540" cy="600766"/>
          </a:xfrm>
          <a:prstGeom prst="rect">
            <a:avLst/>
          </a:prstGeom>
        </p:spPr>
        <p:txBody>
          <a:bodyPr lIns="0" tIns="0" rIns="0" bIns="0" rtlCol="0" anchor="t">
            <a:spAutoFit/>
          </a:bodyPr>
          <a:lstStyle/>
          <a:p>
            <a:pPr algn="ctr">
              <a:lnSpc>
                <a:spcPts val="4861"/>
              </a:lnSpc>
            </a:pPr>
            <a:r>
              <a:rPr lang="en-US" sz="3472" spc="534" dirty="0" err="1">
                <a:solidFill>
                  <a:srgbClr val="232E54"/>
                </a:solidFill>
                <a:latin typeface="Tek Tall Arabic Bold"/>
              </a:rPr>
              <a:t>Nhóm</a:t>
            </a:r>
            <a:r>
              <a:rPr lang="en-US" sz="3472" spc="534" dirty="0">
                <a:solidFill>
                  <a:srgbClr val="232E54"/>
                </a:solidFill>
                <a:latin typeface="Tek Tall Arabic Bold"/>
              </a:rPr>
              <a:t> 5</a:t>
            </a:r>
          </a:p>
        </p:txBody>
      </p:sp>
      <p:sp>
        <p:nvSpPr>
          <p:cNvPr id="13" name="TextBox 12">
            <a:extLst>
              <a:ext uri="{FF2B5EF4-FFF2-40B4-BE49-F238E27FC236}">
                <a16:creationId xmlns:a16="http://schemas.microsoft.com/office/drawing/2014/main" id="{9D5D11AE-0D49-48E5-A375-3092639AFF36}"/>
              </a:ext>
            </a:extLst>
          </p:cNvPr>
          <p:cNvSpPr txBox="1"/>
          <p:nvPr/>
        </p:nvSpPr>
        <p:spPr>
          <a:xfrm>
            <a:off x="17720323" y="0"/>
            <a:ext cx="241758" cy="132848419"/>
          </a:xfrm>
          <a:prstGeom prst="rect">
            <a:avLst/>
          </a:prstGeom>
          <a:noFill/>
        </p:spPr>
        <p:txBody>
          <a:bodyPr wrap="square">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tri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tri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ontologies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knowledge graphs,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mối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tổ</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sâu</a:t>
            </a:r>
            <a:r>
              <a:rPr lang="en-US" sz="18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sâu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BERT,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20" name="TextBox 20"/>
          <p:cNvSpPr txBox="1"/>
          <p:nvPr/>
        </p:nvSpPr>
        <p:spPr>
          <a:xfrm>
            <a:off x="304800" y="62267"/>
            <a:ext cx="4495800" cy="2233304"/>
          </a:xfrm>
          <a:prstGeom prst="rect">
            <a:avLst/>
          </a:prstGeom>
        </p:spPr>
        <p:txBody>
          <a:bodyPr wrap="square" lIns="0" tIns="0" rIns="0" bIns="0" rtlCol="0" anchor="t">
            <a:spAutoFit/>
          </a:bodyPr>
          <a:lstStyle/>
          <a:p>
            <a:pPr algn="ctr">
              <a:lnSpc>
                <a:spcPts val="19739"/>
              </a:lnSpc>
            </a:pPr>
            <a:r>
              <a:rPr lang="en-US" sz="8800" dirty="0" err="1">
                <a:solidFill>
                  <a:srgbClr val="FFFFFF"/>
                </a:solidFill>
                <a:latin typeface="Times New Roman" panose="02020603050405020304" pitchFamily="18" charset="0"/>
              </a:rPr>
              <a:t>Ưu</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điểm</a:t>
            </a:r>
            <a:endParaRPr lang="en-US" sz="8800" dirty="0">
              <a:solidFill>
                <a:srgbClr val="FFFFFF"/>
              </a:solidFill>
              <a:latin typeface="Times New Roman" panose="02020603050405020304" pitchFamily="18" charset="0"/>
            </a:endParaRPr>
          </a:p>
        </p:txBody>
      </p:sp>
      <p:sp>
        <p:nvSpPr>
          <p:cNvPr id="22" name="TextBox 22"/>
          <p:cNvSpPr txBox="1"/>
          <p:nvPr/>
        </p:nvSpPr>
        <p:spPr>
          <a:xfrm>
            <a:off x="912142" y="2413558"/>
            <a:ext cx="15940913" cy="5305876"/>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phức</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tạp</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phức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tạp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câu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nhiên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xác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tri </a:t>
            </a: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tri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qua ontologies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knowledge graphs,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mối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tổ</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chức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khái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niệm</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sâu</a:t>
            </a:r>
            <a:r>
              <a:rPr lang="en-US"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sâu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BERT,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mạng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giúp</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cải</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năng</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đoán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nhiên</a:t>
            </a:r>
            <a:r>
              <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3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4"/>
          <p:cNvSpPr txBox="1"/>
          <p:nvPr/>
        </p:nvSpPr>
        <p:spPr>
          <a:xfrm>
            <a:off x="7445685"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Michael</a:t>
            </a:r>
          </a:p>
        </p:txBody>
      </p:sp>
      <p:sp>
        <p:nvSpPr>
          <p:cNvPr id="26" name="TextBox 26"/>
          <p:cNvSpPr txBox="1"/>
          <p:nvPr/>
        </p:nvSpPr>
        <p:spPr>
          <a:xfrm>
            <a:off x="11362167"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Albert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20" name="TextBox 20"/>
          <p:cNvSpPr txBox="1"/>
          <p:nvPr/>
        </p:nvSpPr>
        <p:spPr>
          <a:xfrm>
            <a:off x="457200" y="-190500"/>
            <a:ext cx="4495800" cy="2233304"/>
          </a:xfrm>
          <a:prstGeom prst="rect">
            <a:avLst/>
          </a:prstGeom>
        </p:spPr>
        <p:txBody>
          <a:bodyPr wrap="square" lIns="0" tIns="0" rIns="0" bIns="0" rtlCol="0" anchor="t">
            <a:spAutoFit/>
          </a:bodyPr>
          <a:lstStyle/>
          <a:p>
            <a:pPr algn="ctr">
              <a:lnSpc>
                <a:spcPts val="19739"/>
              </a:lnSpc>
            </a:pPr>
            <a:r>
              <a:rPr lang="en-US" sz="8800" dirty="0" err="1">
                <a:solidFill>
                  <a:srgbClr val="FFFFFF"/>
                </a:solidFill>
                <a:latin typeface="Times New Roman" panose="02020603050405020304" pitchFamily="18" charset="0"/>
              </a:rPr>
              <a:t>Ưu</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điểm</a:t>
            </a:r>
            <a:endParaRPr lang="en-US" sz="8800" dirty="0">
              <a:solidFill>
                <a:srgbClr val="FFFFFF"/>
              </a:solidFill>
              <a:latin typeface="Times New Roman" panose="02020603050405020304" pitchFamily="18" charset="0"/>
            </a:endParaRPr>
          </a:p>
        </p:txBody>
      </p:sp>
      <p:sp>
        <p:nvSpPr>
          <p:cNvPr id="22" name="TextBox 22"/>
          <p:cNvSpPr txBox="1"/>
          <p:nvPr/>
        </p:nvSpPr>
        <p:spPr>
          <a:xfrm>
            <a:off x="912142" y="2413558"/>
            <a:ext cx="15940913" cy="6491457"/>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Sự linh hoạt trong biểu diễn tri thức</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Mạng ngữ nghĩa cho phép biểu diễn tri thức theo cách linh hoạt, kết hợp các yếu tố như veor embeddings, ontologies, knowledge graphs, và cơ chế chú ý, giúp tạo ra biểu diễn phong phú và đa dạng.</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Giảm sự mơ hồ và đồng nghĩa:</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Nhờ vào khả năng hiểu ngữ nghĩa, mạng ngữ nghĩa giúp giảm sự mơ hồ và đồng nghĩa trong việc xử lý ngôn ngữ tự nhiên, cải thiện chất lượng của thông tin đầu ra.</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 dụng rộng rãi:</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Mạng ngữ nghĩa có ứng dụng rộng rãi trong nhiều lĩnh vực như trợ lý ảo, dịch ngôn ngữ tự nhiên, phân loại văn bản, tìm kiếm thông tin, và tổ chức thông tin.</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Tính tương tác tốt:</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Mạng ngữ nghĩa giúp máy tính và người dùng tương tác hiệu quả hơn thông qua truy vấn ngôn ngữ tự nhiên và trả lời câu hỏi</a:t>
            </a:r>
            <a:r>
              <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24" name="TextBox 24"/>
          <p:cNvSpPr txBox="1"/>
          <p:nvPr/>
        </p:nvSpPr>
        <p:spPr>
          <a:xfrm>
            <a:off x="7445685"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Michael</a:t>
            </a:r>
          </a:p>
        </p:txBody>
      </p:sp>
      <p:sp>
        <p:nvSpPr>
          <p:cNvPr id="26" name="TextBox 26"/>
          <p:cNvSpPr txBox="1"/>
          <p:nvPr/>
        </p:nvSpPr>
        <p:spPr>
          <a:xfrm>
            <a:off x="11362167"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Albert</a:t>
            </a:r>
          </a:p>
        </p:txBody>
      </p:sp>
    </p:spTree>
    <p:extLst>
      <p:ext uri="{BB962C8B-B14F-4D97-AF65-F5344CB8AC3E}">
        <p14:creationId xmlns:p14="http://schemas.microsoft.com/office/powerpoint/2010/main" val="321073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39058" t="-2806" r="-7281" b="-13609"/>
            </a:stretch>
          </a:blipFill>
        </p:spPr>
      </p:sp>
      <p:sp>
        <p:nvSpPr>
          <p:cNvPr id="20" name="TextBox 20"/>
          <p:cNvSpPr txBox="1"/>
          <p:nvPr/>
        </p:nvSpPr>
        <p:spPr>
          <a:xfrm>
            <a:off x="457200" y="-190500"/>
            <a:ext cx="6400800" cy="2233304"/>
          </a:xfrm>
          <a:prstGeom prst="rect">
            <a:avLst/>
          </a:prstGeom>
        </p:spPr>
        <p:txBody>
          <a:bodyPr wrap="square" lIns="0" tIns="0" rIns="0" bIns="0" rtlCol="0" anchor="t">
            <a:spAutoFit/>
          </a:bodyPr>
          <a:lstStyle/>
          <a:p>
            <a:pPr algn="ctr">
              <a:lnSpc>
                <a:spcPts val="19739"/>
              </a:lnSpc>
            </a:pPr>
            <a:r>
              <a:rPr lang="en-US" sz="8800" dirty="0" err="1">
                <a:solidFill>
                  <a:srgbClr val="FFFFFF"/>
                </a:solidFill>
                <a:latin typeface="Times New Roman" panose="02020603050405020304" pitchFamily="18" charset="0"/>
              </a:rPr>
              <a:t>Nhược</a:t>
            </a:r>
            <a:r>
              <a:rPr lang="en-US" sz="8800" dirty="0">
                <a:solidFill>
                  <a:srgbClr val="FFFFFF"/>
                </a:solidFill>
                <a:latin typeface="Times New Roman" panose="02020603050405020304" pitchFamily="18" charset="0"/>
              </a:rPr>
              <a:t> </a:t>
            </a:r>
            <a:r>
              <a:rPr lang="en-US" sz="8800" dirty="0" err="1">
                <a:solidFill>
                  <a:srgbClr val="FFFFFF"/>
                </a:solidFill>
                <a:latin typeface="Times New Roman" panose="02020603050405020304" pitchFamily="18" charset="0"/>
              </a:rPr>
              <a:t>điểm</a:t>
            </a:r>
            <a:endParaRPr lang="en-US" sz="8800" dirty="0">
              <a:solidFill>
                <a:srgbClr val="FFFFFF"/>
              </a:solidFill>
              <a:latin typeface="Times New Roman" panose="02020603050405020304" pitchFamily="18" charset="0"/>
            </a:endParaRPr>
          </a:p>
        </p:txBody>
      </p:sp>
      <p:sp>
        <p:nvSpPr>
          <p:cNvPr id="22" name="TextBox 22"/>
          <p:cNvSpPr txBox="1"/>
          <p:nvPr/>
        </p:nvSpPr>
        <p:spPr>
          <a:xfrm>
            <a:off x="912142" y="2413558"/>
            <a:ext cx="15940913" cy="7677038"/>
          </a:xfrm>
          <a:prstGeom prst="rect">
            <a:avLst/>
          </a:prstGeom>
        </p:spPr>
        <p:txBody>
          <a:bodyPr wrap="square" lIns="0" tIns="0" rIns="0" bIns="0" rtlCol="0" anchor="t">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Đòi hỏi lượng dữ liệu lớn </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Các mô hình mạng ngữ nghĩa, đặc biệt là các mô hình học sâu, thường đòi hỏi lượng lớn dữ liệu để đào tạo và hoạt động hiệu quả. Điều này có thể là một thách thức trong các ngữ cảnh có ít dữ liệu hoặc ngôn ngữ địa phương.</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 năng ghi nhớ nguồn dữ liệu</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Mạng ngữ nghĩa có thể gặp khó khăn trong việc ghi nhớ thông tin từ nguồn dữ liệu, đặc biệt là khi phải xử lý dữ liệu không có trật tự hoặc có độ phức tạp cao.</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Khả năng hiểu ngữ cảnh hạn chế </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Mặc dù mạng ngữ nghĩa có khả năng hiểu ngữ cảnh, nhưng đôi khi nó có thể gặp khó khăn khi xử lý thông tin chứa nhiều ngữ cảnh và mối quan hệ phức tạp.</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36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Nguy cơ đối đầu với dữ liệu chênh lệch</a:t>
            </a:r>
            <a:r>
              <a:rPr lang="en-US" sz="3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Nếu dữ liệu huấn luyện có độ chệch (bias), mô hình mạng ngữ nghĩa có thể học và tái tạo những đặc điểm chệch đó, dẫn đến kết quả không chính xác hoặc thiên vị trong quá trình dự đoán.</a:t>
            </a:r>
            <a:endParaRPr lang="en-US" sz="36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Box 24"/>
          <p:cNvSpPr txBox="1"/>
          <p:nvPr/>
        </p:nvSpPr>
        <p:spPr>
          <a:xfrm>
            <a:off x="7445685"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Michael</a:t>
            </a:r>
          </a:p>
        </p:txBody>
      </p:sp>
      <p:sp>
        <p:nvSpPr>
          <p:cNvPr id="26" name="TextBox 26"/>
          <p:cNvSpPr txBox="1"/>
          <p:nvPr/>
        </p:nvSpPr>
        <p:spPr>
          <a:xfrm>
            <a:off x="11362167" y="8479170"/>
            <a:ext cx="2873829" cy="433695"/>
          </a:xfrm>
          <a:prstGeom prst="rect">
            <a:avLst/>
          </a:prstGeom>
        </p:spPr>
        <p:txBody>
          <a:bodyPr lIns="0" tIns="0" rIns="0" bIns="0" rtlCol="0" anchor="t">
            <a:spAutoFit/>
          </a:bodyPr>
          <a:lstStyle/>
          <a:p>
            <a:pPr algn="ctr">
              <a:lnSpc>
                <a:spcPts val="3489"/>
              </a:lnSpc>
            </a:pPr>
            <a:r>
              <a:rPr lang="en-US" sz="2492" spc="383">
                <a:solidFill>
                  <a:srgbClr val="232E54"/>
                </a:solidFill>
                <a:latin typeface="Tek Tall Arabic Bold"/>
              </a:rPr>
              <a:t>Albert</a:t>
            </a:r>
          </a:p>
        </p:txBody>
      </p:sp>
    </p:spTree>
    <p:extLst>
      <p:ext uri="{BB962C8B-B14F-4D97-AF65-F5344CB8AC3E}">
        <p14:creationId xmlns:p14="http://schemas.microsoft.com/office/powerpoint/2010/main" val="400318563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2787</Words>
  <Application>Microsoft Office PowerPoint</Application>
  <PresentationFormat>Custom</PresentationFormat>
  <Paragraphs>684</Paragraphs>
  <Slides>23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Times New Roman</vt:lpstr>
      <vt:lpstr>Symbol</vt:lpstr>
      <vt:lpstr>Calibri</vt:lpstr>
      <vt:lpstr>Arial</vt:lpstr>
      <vt:lpstr>TT Chocolates</vt:lpstr>
      <vt:lpstr>Tek Tall Arabic Bold</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71</cp:revision>
  <dcterms:created xsi:type="dcterms:W3CDTF">2006-08-16T00:00:00Z</dcterms:created>
  <dcterms:modified xsi:type="dcterms:W3CDTF">2023-12-04T08:39:44Z</dcterms:modified>
  <dc:identifier>DAFxeB0UqB4</dc:identifier>
</cp:coreProperties>
</file>